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61" r:id="rId2"/>
    <p:sldId id="276" r:id="rId3"/>
    <p:sldId id="277" r:id="rId4"/>
    <p:sldId id="259" r:id="rId5"/>
    <p:sldId id="300" r:id="rId6"/>
    <p:sldId id="301" r:id="rId7"/>
    <p:sldId id="302" r:id="rId8"/>
    <p:sldId id="304" r:id="rId9"/>
    <p:sldId id="303" r:id="rId10"/>
    <p:sldId id="267" r:id="rId11"/>
    <p:sldId id="297" r:id="rId12"/>
    <p:sldId id="278" r:id="rId13"/>
    <p:sldId id="291" r:id="rId14"/>
    <p:sldId id="295" r:id="rId15"/>
    <p:sldId id="292" r:id="rId16"/>
    <p:sldId id="293" r:id="rId17"/>
    <p:sldId id="260" r:id="rId18"/>
    <p:sldId id="298" r:id="rId19"/>
    <p:sldId id="299" r:id="rId20"/>
    <p:sldId id="290" r:id="rId21"/>
    <p:sldId id="294" r:id="rId22"/>
    <p:sldId id="279" r:id="rId23"/>
    <p:sldId id="280" r:id="rId24"/>
    <p:sldId id="281" r:id="rId25"/>
    <p:sldId id="296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5"/>
    <p:restoredTop sz="94771"/>
  </p:normalViewPr>
  <p:slideViewPr>
    <p:cSldViewPr snapToGrid="0" snapToObjects="1">
      <p:cViewPr>
        <p:scale>
          <a:sx n="120" d="100"/>
          <a:sy n="120" d="100"/>
        </p:scale>
        <p:origin x="832" y="288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34187914-B3E1-B646-8F86-6745800F77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41CC8B9-A4D1-A44D-9A86-D2916B04AF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9A4E0-B3CC-9546-9379-057BE8C99223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004142A-30CA-0F44-AB5C-4DC31F01A4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FE74DBC-185A-D943-A900-9D705F1E59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F4C56-06AF-9C43-84A3-724806F43E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1843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CCD81-F764-B64D-BE5D-80A9741E514A}" type="datetimeFigureOut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A19FE-96BD-5F44-ABCF-483131B9B4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42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d1865e4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d1865e4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211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2c7a7ed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2c7a7ed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48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3aa33cf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3aa33cf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62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ja-JP" dirty="0"/>
              <a:t>https://</a:t>
            </a:r>
            <a:r>
              <a:rPr kumimoji="1" lang="en" altLang="ja-JP" dirty="0" err="1"/>
              <a:t>qiita.com</a:t>
            </a:r>
            <a:r>
              <a:rPr kumimoji="1" lang="en" altLang="ja-JP" dirty="0"/>
              <a:t>/KTakahiro1729/items/c9cb757473de50652374#fnref5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A19FE-96BD-5F44-ABCF-483131B9B44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50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3aa33cf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3aa33cf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228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2c7a7ed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2c7a7ed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</a:t>
            </a:r>
            <a:r>
              <a:rPr lang="ja-JP" altLang="en-US"/>
              <a:t>は関数型言語としての発展が目覚ましいが、</a:t>
            </a:r>
            <a:r>
              <a:rPr lang="en-US" altLang="ja-JP" dirty="0"/>
              <a:t>OOP</a:t>
            </a:r>
            <a:r>
              <a:rPr lang="ja-JP" altLang="en-US"/>
              <a:t>にも対応している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433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2c7a7ed31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2c7a7ed31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655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2face870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2face870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インスタンス名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98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2face870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2face870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240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2face870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2face870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30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3aa33cfb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3aa33cfb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19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d1865e41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d1865e41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674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3aa33cfb1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3aa33cfb1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775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32cf546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32cf546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37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3aa33cfb1_6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3aa33cfb1_6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632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aa33cfb1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aa33cfb1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651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3aa33cfb1_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3aa33cfb1_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243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3aa33cfb1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3aa33cfb1_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63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3aa33cfb1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3aa33cfb1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836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d1865e41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d1865e41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修了検定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E資格 7割 (python は共通して 5割)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受けない 6割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機械学習講座のテストのみ合格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python+数学講座のテスト合格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460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d1865e41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d1865e41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473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2facee78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2facee78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72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ja-JP" dirty="0"/>
              <a:t>https://</a:t>
            </a:r>
            <a:r>
              <a:rPr kumimoji="1" lang="en" altLang="ja-JP" dirty="0" err="1"/>
              <a:t>note.nkmk.me</a:t>
            </a:r>
            <a:r>
              <a:rPr kumimoji="1" lang="en" altLang="ja-JP" dirty="0"/>
              <a:t>/python-lambda-usage/</a:t>
            </a:r>
          </a:p>
          <a:p>
            <a:r>
              <a:rPr kumimoji="1" lang="en" altLang="ja-JP" dirty="0"/>
              <a:t>https://</a:t>
            </a:r>
            <a:r>
              <a:rPr kumimoji="1" lang="en" altLang="ja-JP" dirty="0" err="1"/>
              <a:t>qiita.com</a:t>
            </a:r>
            <a:r>
              <a:rPr kumimoji="1" lang="en" altLang="ja-JP" dirty="0"/>
              <a:t>/</a:t>
            </a:r>
            <a:r>
              <a:rPr kumimoji="1" lang="en" altLang="ja-JP" dirty="0" err="1"/>
              <a:t>vntomo</a:t>
            </a:r>
            <a:r>
              <a:rPr kumimoji="1" lang="en" altLang="ja-JP" dirty="0"/>
              <a:t>/items/49cd45d3798bb66a3775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A19FE-96BD-5F44-ABCF-483131B9B44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446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2c7a7ed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2c7a7ed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687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2c7a7ed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2c7a7ed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540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2c7a7ed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2c7a7ed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61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E881A0A3-67F1-9E48-8277-7FED58D65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875" y="184685"/>
            <a:ext cx="7334250" cy="4777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8307" y="1198345"/>
            <a:ext cx="4947387" cy="1434127"/>
          </a:xfrm>
        </p:spPr>
        <p:txBody>
          <a:bodyPr anchor="b">
            <a:normAutofit/>
          </a:bodyPr>
          <a:lstStyle>
            <a:lvl1pPr algn="ctr"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8307" y="2701528"/>
            <a:ext cx="4947387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D6DEB8-52FC-CD4A-8AC7-0DBB5083108C}" type="datetime1">
              <a:rPr lang="ja-JP" altLang="en-US" smtClean="0"/>
              <a:t>2019/5/16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 altLang="ja-JP"/>
              <a:t>©Tomonari, Murakami</a:t>
            </a: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E3AF7C-855F-794F-9EAC-985E30555AB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B2ED0CF-C46B-4548-A69D-5836CD88C3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8650" y="25511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006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DA31D3D-2ED3-224A-8376-599EBF3963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875" y="184685"/>
            <a:ext cx="7334250" cy="477774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80CB-8B47-B545-92E6-53ED2B961233}" type="datetime1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AF7C-855F-794F-9EAC-985E30555AB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3061" y="1389300"/>
            <a:ext cx="4677879" cy="1957956"/>
          </a:xfrm>
          <a:ln>
            <a:noFill/>
          </a:ln>
        </p:spPr>
        <p:txBody>
          <a:bodyPr lIns="90000" anchor="ctr" anchorCtr="0">
            <a:normAutofit/>
          </a:bodyPr>
          <a:lstStyle>
            <a:lvl1pPr algn="ctr"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2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D02B14A3-B384-0742-9555-16C1F6CA9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8246" y="4387129"/>
            <a:ext cx="1020014" cy="588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 dirty="0"/>
              <a:t>2 </a:t>
            </a:r>
            <a:r>
              <a:rPr lang="ja-JP" altLang="en-US"/>
              <a:t>レベル
第 </a:t>
            </a:r>
            <a:r>
              <a:rPr lang="en-US" altLang="ja-JP" dirty="0"/>
              <a:t>3 </a:t>
            </a:r>
            <a:r>
              <a:rPr lang="ja-JP" altLang="en-US"/>
              <a:t>レベル
第 </a:t>
            </a:r>
            <a:r>
              <a:rPr lang="en-US" altLang="ja-JP" dirty="0"/>
              <a:t>4 </a:t>
            </a:r>
            <a:r>
              <a:rPr lang="ja-JP" altLang="en-US"/>
              <a:t>レベル
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77F9-2F7A-AA4F-9F5C-C946A314D614}" type="datetime1">
              <a:rPr kumimoji="1" lang="ja-JP" altLang="en-US" smtClean="0"/>
              <a:t>2019/5/16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3AF7C-855F-794F-9EAC-985E30555AB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186EFCA-0C61-444E-9A7E-BF1EE80D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202" y="123539"/>
            <a:ext cx="722000" cy="734667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2ABB20C-2564-0741-98A2-2D5946E25E09}"/>
              </a:ext>
            </a:extLst>
          </p:cNvPr>
          <p:cNvCxnSpPr>
            <a:cxnSpLocks/>
          </p:cNvCxnSpPr>
          <p:nvPr userDrawn="1"/>
        </p:nvCxnSpPr>
        <p:spPr>
          <a:xfrm>
            <a:off x="281332" y="821369"/>
            <a:ext cx="8622035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655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9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667" y="249766"/>
            <a:ext cx="7886700" cy="524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2117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 dirty="0"/>
              <a:t>2 </a:t>
            </a:r>
            <a:r>
              <a:rPr lang="ja-JP" altLang="en-US"/>
              <a:t>レベル
第 </a:t>
            </a:r>
            <a:r>
              <a:rPr lang="en-US" altLang="ja-JP" dirty="0"/>
              <a:t>3 </a:t>
            </a:r>
            <a:r>
              <a:rPr lang="ja-JP" altLang="en-US"/>
              <a:t>レベル
第 </a:t>
            </a:r>
            <a:r>
              <a:rPr lang="en-US" altLang="ja-JP" dirty="0"/>
              <a:t>4 </a:t>
            </a:r>
            <a:r>
              <a:rPr lang="ja-JP" altLang="en-US"/>
              <a:t>レベル
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fld id="{F8EB12DA-DF18-834B-A0B0-FC9C561FD7A2}" type="datetime1">
              <a:rPr lang="ja-JP" altLang="en-US" smtClean="0"/>
              <a:t>2019/5/16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" altLang="ja-JP"/>
              <a:t>©Tomonari, Murakami</a:t>
            </a: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fld id="{46E3AF7C-855F-794F-9EAC-985E30555AB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8677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eadboost.jp/python-scope-global-local-variables/#1_Python" TargetMode="External"/><Relationship Id="rId3" Type="http://schemas.openxmlformats.org/officeDocument/2006/relationships/hyperlink" Target="https://qiita.com/Liesegang/items/085f53a13ac140b84202" TargetMode="External"/><Relationship Id="rId7" Type="http://schemas.openxmlformats.org/officeDocument/2006/relationships/hyperlink" Target="https://qiita.com/FGtatsuro/items/be22c520e62a1d100e09" TargetMode="External"/><Relationship Id="rId2" Type="http://schemas.openxmlformats.org/officeDocument/2006/relationships/hyperlink" Target="https://teratail.com/questions/150865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qiita.com/yoichi22/items/8ae2ca180407a5ad5a6d" TargetMode="External"/><Relationship Id="rId5" Type="http://schemas.openxmlformats.org/officeDocument/2006/relationships/hyperlink" Target="https://stackoverflow.com/questions/15399752/trouble-accessing-global-var-in-while-loop" TargetMode="External"/><Relationship Id="rId4" Type="http://schemas.openxmlformats.org/officeDocument/2006/relationships/hyperlink" Target="https://stackoverflow.com/questions/3611760/scoping-in-python-for-loops" TargetMode="External"/><Relationship Id="rId9" Type="http://schemas.openxmlformats.org/officeDocument/2006/relationships/hyperlink" Target="https://qiita.com/yubessy/items/bfcce577e2266ce8664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nari-it.com/python-anaconda-prompt/#toc1" TargetMode="External"/><Relationship Id="rId2" Type="http://schemas.openxmlformats.org/officeDocument/2006/relationships/hyperlink" Target="https://qiita.com/SouTakenaka/items/9801f30c2fd1a378518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c-stegral.hateblo.jp/entry/2018/04/17/005218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qiita.com/Laundly_KUW/items/9122c933b3fede7e536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qiita.com/nigimitama/items/a8129e50afcc462e02d6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masafumi_miya/items/6524dbd227705351a00c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ote.nkmk.me/jupyter-notebook-keyboard-shortcu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artman0.hatenablog.com/entry/2016/03/28/170319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qiita.com/ynxx/items/602ba0d8dd546e5e176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ja" altLang="en-US" dirty="0">
                <a:solidFill>
                  <a:schemeClr val="tx2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イントロ</a:t>
            </a:r>
            <a:r>
              <a:rPr lang="en-US" altLang="ja" dirty="0">
                <a:solidFill>
                  <a:schemeClr val="tx2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+ Python</a:t>
            </a:r>
            <a:r>
              <a:rPr lang="ja" altLang="en-US" dirty="0">
                <a:solidFill>
                  <a:schemeClr val="tx2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基礎</a:t>
            </a:r>
            <a:endParaRPr lang="ja-JP" altLang="en-US">
              <a:solidFill>
                <a:schemeClr val="tx2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ja-JP" altLang="en-US">
                <a:solidFill>
                  <a:schemeClr val="tx2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補足スライド</a:t>
            </a:r>
            <a:endParaRPr lang="en-US" altLang="ja-JP" dirty="0">
              <a:solidFill>
                <a:schemeClr val="tx2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lvl="0" algn="r"/>
            <a:r>
              <a:rPr lang="ja-JP" altLang="en-US">
                <a:solidFill>
                  <a:schemeClr val="tx2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村上朝成</a:t>
            </a:r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4152A829-4C25-2945-A38A-2C13A436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ja-JP"/>
              <a:t>©Tomonari, Murakami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7488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Session01</a:t>
            </a:r>
            <a:r>
              <a:rPr lang="ja-JP" altLang="en-US"/>
              <a:t>の概観</a:t>
            </a:r>
            <a:endParaRPr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48353C4-7B87-7242-9677-DCDE8A41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EB045BBE-F8CF-7D44-99C5-0E0C64631335}"/>
              </a:ext>
            </a:extLst>
          </p:cNvPr>
          <p:cNvSpPr/>
          <p:nvPr/>
        </p:nvSpPr>
        <p:spPr>
          <a:xfrm>
            <a:off x="336145" y="1507671"/>
            <a:ext cx="420789" cy="4207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endParaRPr kumimoji="1" lang="ja-JP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6612535-3E29-3448-8270-83B461A781EA}"/>
              </a:ext>
            </a:extLst>
          </p:cNvPr>
          <p:cNvSpPr/>
          <p:nvPr/>
        </p:nvSpPr>
        <p:spPr>
          <a:xfrm>
            <a:off x="969106" y="1510986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データ型など</a:t>
            </a:r>
          </a:p>
        </p:txBody>
      </p:sp>
      <p:cxnSp>
        <p:nvCxnSpPr>
          <p:cNvPr id="9" name="Google Shape;100;p18">
            <a:extLst>
              <a:ext uri="{FF2B5EF4-FFF2-40B4-BE49-F238E27FC236}">
                <a16:creationId xmlns:a16="http://schemas.microsoft.com/office/drawing/2014/main" id="{C91A20AE-F326-414D-BDEB-84127A9C993B}"/>
              </a:ext>
            </a:extLst>
          </p:cNvPr>
          <p:cNvCxnSpPr/>
          <p:nvPr/>
        </p:nvCxnSpPr>
        <p:spPr>
          <a:xfrm>
            <a:off x="3081327" y="1381847"/>
            <a:ext cx="3583238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0;p18">
            <a:extLst>
              <a:ext uri="{FF2B5EF4-FFF2-40B4-BE49-F238E27FC236}">
                <a16:creationId xmlns:a16="http://schemas.microsoft.com/office/drawing/2014/main" id="{E12116CD-EF6F-474F-9E78-E755C7711C4F}"/>
              </a:ext>
            </a:extLst>
          </p:cNvPr>
          <p:cNvCxnSpPr/>
          <p:nvPr/>
        </p:nvCxnSpPr>
        <p:spPr>
          <a:xfrm>
            <a:off x="6884361" y="1381551"/>
            <a:ext cx="1838768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99;p18">
            <a:extLst>
              <a:ext uri="{FF2B5EF4-FFF2-40B4-BE49-F238E27FC236}">
                <a16:creationId xmlns:a16="http://schemas.microsoft.com/office/drawing/2014/main" id="{ACDC34AE-D7B7-BC4E-A835-B8721811AEA8}"/>
              </a:ext>
            </a:extLst>
          </p:cNvPr>
          <p:cNvSpPr txBox="1"/>
          <p:nvPr/>
        </p:nvSpPr>
        <p:spPr>
          <a:xfrm>
            <a:off x="4254345" y="1073926"/>
            <a:ext cx="1237202" cy="2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ja-JP" altLang="en-US" sz="140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概要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sp>
        <p:nvSpPr>
          <p:cNvPr id="14" name="Google Shape;99;p18">
            <a:extLst>
              <a:ext uri="{FF2B5EF4-FFF2-40B4-BE49-F238E27FC236}">
                <a16:creationId xmlns:a16="http://schemas.microsoft.com/office/drawing/2014/main" id="{BCF45D9F-0ACA-5B4F-9886-0976BCE56E41}"/>
              </a:ext>
            </a:extLst>
          </p:cNvPr>
          <p:cNvSpPr txBox="1"/>
          <p:nvPr/>
        </p:nvSpPr>
        <p:spPr>
          <a:xfrm>
            <a:off x="7147625" y="1073926"/>
            <a:ext cx="1237202" cy="2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ja-JP" altLang="en-US" sz="140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推奨問題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sp>
        <p:nvSpPr>
          <p:cNvPr id="15" name="Google Shape;105;p18">
            <a:extLst>
              <a:ext uri="{FF2B5EF4-FFF2-40B4-BE49-F238E27FC236}">
                <a16:creationId xmlns:a16="http://schemas.microsoft.com/office/drawing/2014/main" id="{AB04943A-54D0-FE44-89E3-2C05FBC8F119}"/>
              </a:ext>
            </a:extLst>
          </p:cNvPr>
          <p:cNvSpPr txBox="1">
            <a:spLocks/>
          </p:cNvSpPr>
          <p:nvPr/>
        </p:nvSpPr>
        <p:spPr>
          <a:xfrm>
            <a:off x="3232440" y="1510275"/>
            <a:ext cx="3285112" cy="4791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400"/>
              <a:t>データ型の種類や基本演算など</a:t>
            </a:r>
            <a:r>
              <a:rPr lang="en-US" altLang="ja-JP" sz="1400" dirty="0"/>
              <a:t>Python</a:t>
            </a:r>
            <a:r>
              <a:rPr lang="ja-JP" altLang="en-US" sz="1400"/>
              <a:t>の基本ルールについて</a:t>
            </a:r>
          </a:p>
        </p:txBody>
      </p:sp>
      <p:sp>
        <p:nvSpPr>
          <p:cNvPr id="16" name="Google Shape;105;p18">
            <a:extLst>
              <a:ext uri="{FF2B5EF4-FFF2-40B4-BE49-F238E27FC236}">
                <a16:creationId xmlns:a16="http://schemas.microsoft.com/office/drawing/2014/main" id="{051B19CE-22D3-BA41-BFFC-8646801DC1E8}"/>
              </a:ext>
            </a:extLst>
          </p:cNvPr>
          <p:cNvSpPr txBox="1">
            <a:spLocks/>
          </p:cNvSpPr>
          <p:nvPr/>
        </p:nvSpPr>
        <p:spPr>
          <a:xfrm>
            <a:off x="7147625" y="1532318"/>
            <a:ext cx="1151411" cy="3858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400" dirty="0"/>
              <a:t>Q1.3</a:t>
            </a:r>
            <a:endParaRPr lang="ja-JP" altLang="en-US" sz="1400"/>
          </a:p>
        </p:txBody>
      </p:sp>
      <p:cxnSp>
        <p:nvCxnSpPr>
          <p:cNvPr id="17" name="Google Shape;100;p18">
            <a:extLst>
              <a:ext uri="{FF2B5EF4-FFF2-40B4-BE49-F238E27FC236}">
                <a16:creationId xmlns:a16="http://schemas.microsoft.com/office/drawing/2014/main" id="{4B257C53-716C-1049-8474-954AA401FD00}"/>
              </a:ext>
            </a:extLst>
          </p:cNvPr>
          <p:cNvCxnSpPr/>
          <p:nvPr/>
        </p:nvCxnSpPr>
        <p:spPr>
          <a:xfrm>
            <a:off x="3083376" y="2091751"/>
            <a:ext cx="3583240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8" name="Google Shape;100;p18">
            <a:extLst>
              <a:ext uri="{FF2B5EF4-FFF2-40B4-BE49-F238E27FC236}">
                <a16:creationId xmlns:a16="http://schemas.microsoft.com/office/drawing/2014/main" id="{93E01331-B717-5B45-A29D-2DD436DACF2B}"/>
              </a:ext>
            </a:extLst>
          </p:cNvPr>
          <p:cNvCxnSpPr/>
          <p:nvPr/>
        </p:nvCxnSpPr>
        <p:spPr>
          <a:xfrm>
            <a:off x="6903196" y="2090420"/>
            <a:ext cx="1838768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19" name="Google Shape;105;p18">
            <a:extLst>
              <a:ext uri="{FF2B5EF4-FFF2-40B4-BE49-F238E27FC236}">
                <a16:creationId xmlns:a16="http://schemas.microsoft.com/office/drawing/2014/main" id="{D4814F55-FC97-7541-8DD6-B246A32C3EA5}"/>
              </a:ext>
            </a:extLst>
          </p:cNvPr>
          <p:cNvSpPr txBox="1">
            <a:spLocks/>
          </p:cNvSpPr>
          <p:nvPr/>
        </p:nvSpPr>
        <p:spPr>
          <a:xfrm>
            <a:off x="3232440" y="2189230"/>
            <a:ext cx="3285112" cy="4791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857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関数の書き方</a:t>
            </a:r>
            <a:r>
              <a:rPr lang="en-US" altLang="ja-JP" sz="1400" dirty="0"/>
              <a:t> (def </a:t>
            </a:r>
            <a:r>
              <a:rPr lang="ja-JP" altLang="en-US" sz="1400"/>
              <a:t>と</a:t>
            </a:r>
            <a:r>
              <a:rPr lang="en-US" altLang="ja-JP" sz="1400" dirty="0"/>
              <a:t> lambda</a:t>
            </a:r>
            <a:r>
              <a:rPr lang="ja-JP" altLang="en-US" sz="1400"/>
              <a:t>式</a:t>
            </a:r>
            <a:r>
              <a:rPr lang="en-US" altLang="ja-JP" sz="1400" dirty="0"/>
              <a:t>)</a:t>
            </a:r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変数スコープ</a:t>
            </a:r>
            <a:r>
              <a:rPr lang="en-US" altLang="ja-JP" sz="1400" dirty="0"/>
              <a:t> (</a:t>
            </a:r>
            <a:r>
              <a:rPr lang="ja-JP" altLang="en-US" sz="1400"/>
              <a:t>名前空間</a:t>
            </a:r>
            <a:r>
              <a:rPr lang="en-US" altLang="ja-JP" sz="1400" dirty="0"/>
              <a:t>)</a:t>
            </a:r>
            <a:endParaRPr lang="ja-JP" altLang="en-US" sz="1400"/>
          </a:p>
        </p:txBody>
      </p:sp>
      <p:sp>
        <p:nvSpPr>
          <p:cNvPr id="20" name="Google Shape;105;p18">
            <a:extLst>
              <a:ext uri="{FF2B5EF4-FFF2-40B4-BE49-F238E27FC236}">
                <a16:creationId xmlns:a16="http://schemas.microsoft.com/office/drawing/2014/main" id="{1E47FFC3-894B-7D44-9993-C1CAF9CD106F}"/>
              </a:ext>
            </a:extLst>
          </p:cNvPr>
          <p:cNvSpPr txBox="1">
            <a:spLocks/>
          </p:cNvSpPr>
          <p:nvPr/>
        </p:nvSpPr>
        <p:spPr>
          <a:xfrm>
            <a:off x="6956348" y="2203411"/>
            <a:ext cx="1685781" cy="4244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400" dirty="0"/>
              <a:t>Q2.2, Q2.3</a:t>
            </a:r>
            <a:endParaRPr lang="ja-JP" altLang="en-US" sz="1400"/>
          </a:p>
        </p:txBody>
      </p:sp>
      <p:cxnSp>
        <p:nvCxnSpPr>
          <p:cNvPr id="21" name="Google Shape;100;p18">
            <a:extLst>
              <a:ext uri="{FF2B5EF4-FFF2-40B4-BE49-F238E27FC236}">
                <a16:creationId xmlns:a16="http://schemas.microsoft.com/office/drawing/2014/main" id="{9D9320EF-2E14-544B-BE3C-D97EBE25ADC7}"/>
              </a:ext>
            </a:extLst>
          </p:cNvPr>
          <p:cNvCxnSpPr/>
          <p:nvPr/>
        </p:nvCxnSpPr>
        <p:spPr>
          <a:xfrm>
            <a:off x="3083376" y="2736416"/>
            <a:ext cx="3583240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2" name="Google Shape;100;p18">
            <a:extLst>
              <a:ext uri="{FF2B5EF4-FFF2-40B4-BE49-F238E27FC236}">
                <a16:creationId xmlns:a16="http://schemas.microsoft.com/office/drawing/2014/main" id="{94E116C5-3003-394B-9E4A-62AA3914AFA4}"/>
              </a:ext>
            </a:extLst>
          </p:cNvPr>
          <p:cNvCxnSpPr/>
          <p:nvPr/>
        </p:nvCxnSpPr>
        <p:spPr>
          <a:xfrm>
            <a:off x="6899094" y="2735085"/>
            <a:ext cx="1838768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3" name="円/楕円 22">
            <a:extLst>
              <a:ext uri="{FF2B5EF4-FFF2-40B4-BE49-F238E27FC236}">
                <a16:creationId xmlns:a16="http://schemas.microsoft.com/office/drawing/2014/main" id="{162DFD09-0174-BA45-847D-3D4BAFC5B91F}"/>
              </a:ext>
            </a:extLst>
          </p:cNvPr>
          <p:cNvSpPr/>
          <p:nvPr/>
        </p:nvSpPr>
        <p:spPr>
          <a:xfrm>
            <a:off x="336145" y="2249853"/>
            <a:ext cx="420789" cy="4207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endParaRPr kumimoji="1" lang="ja-JP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25DE80D8-D929-3D4C-B33F-750049FE35C0}"/>
              </a:ext>
            </a:extLst>
          </p:cNvPr>
          <p:cNvSpPr/>
          <p:nvPr/>
        </p:nvSpPr>
        <p:spPr>
          <a:xfrm>
            <a:off x="969106" y="2253168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関数と名前空間</a:t>
            </a:r>
          </a:p>
        </p:txBody>
      </p:sp>
      <p:sp>
        <p:nvSpPr>
          <p:cNvPr id="25" name="Google Shape;105;p18">
            <a:extLst>
              <a:ext uri="{FF2B5EF4-FFF2-40B4-BE49-F238E27FC236}">
                <a16:creationId xmlns:a16="http://schemas.microsoft.com/office/drawing/2014/main" id="{9A837A0F-CC68-414F-A92C-D3940B13525E}"/>
              </a:ext>
            </a:extLst>
          </p:cNvPr>
          <p:cNvSpPr txBox="1">
            <a:spLocks/>
          </p:cNvSpPr>
          <p:nvPr/>
        </p:nvSpPr>
        <p:spPr>
          <a:xfrm>
            <a:off x="3232440" y="2878920"/>
            <a:ext cx="3285112" cy="4791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857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分岐処理</a:t>
            </a:r>
            <a:r>
              <a:rPr lang="en-US" altLang="ja-JP" sz="1400" dirty="0"/>
              <a:t> (if ~ else)</a:t>
            </a:r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反復処理</a:t>
            </a:r>
            <a:r>
              <a:rPr lang="en-US" altLang="ja-JP" sz="1400" dirty="0"/>
              <a:t> (for, while)</a:t>
            </a:r>
            <a:endParaRPr lang="ja-JP" altLang="en-US" sz="1400"/>
          </a:p>
        </p:txBody>
      </p:sp>
      <p:cxnSp>
        <p:nvCxnSpPr>
          <p:cNvPr id="27" name="Google Shape;100;p18">
            <a:extLst>
              <a:ext uri="{FF2B5EF4-FFF2-40B4-BE49-F238E27FC236}">
                <a16:creationId xmlns:a16="http://schemas.microsoft.com/office/drawing/2014/main" id="{4AF71B1F-FB88-1E41-A03E-C6FA2AA8C4A2}"/>
              </a:ext>
            </a:extLst>
          </p:cNvPr>
          <p:cNvCxnSpPr/>
          <p:nvPr/>
        </p:nvCxnSpPr>
        <p:spPr>
          <a:xfrm>
            <a:off x="3083376" y="3426106"/>
            <a:ext cx="3583240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8" name="Google Shape;100;p18">
            <a:extLst>
              <a:ext uri="{FF2B5EF4-FFF2-40B4-BE49-F238E27FC236}">
                <a16:creationId xmlns:a16="http://schemas.microsoft.com/office/drawing/2014/main" id="{E8253783-66E7-294F-85CF-56B1FB8D1A25}"/>
              </a:ext>
            </a:extLst>
          </p:cNvPr>
          <p:cNvCxnSpPr/>
          <p:nvPr/>
        </p:nvCxnSpPr>
        <p:spPr>
          <a:xfrm>
            <a:off x="6899094" y="3424775"/>
            <a:ext cx="1838768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29" name="円/楕円 28">
            <a:extLst>
              <a:ext uri="{FF2B5EF4-FFF2-40B4-BE49-F238E27FC236}">
                <a16:creationId xmlns:a16="http://schemas.microsoft.com/office/drawing/2014/main" id="{7CDE7F98-065D-804F-AE6B-98EB69197872}"/>
              </a:ext>
            </a:extLst>
          </p:cNvPr>
          <p:cNvSpPr/>
          <p:nvPr/>
        </p:nvSpPr>
        <p:spPr>
          <a:xfrm>
            <a:off x="336145" y="2939543"/>
            <a:ext cx="420789" cy="4207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endParaRPr kumimoji="1" lang="ja-JP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A1BEBCE8-5177-D844-8BFF-A60722B14B21}"/>
              </a:ext>
            </a:extLst>
          </p:cNvPr>
          <p:cNvSpPr/>
          <p:nvPr/>
        </p:nvSpPr>
        <p:spPr>
          <a:xfrm>
            <a:off x="969106" y="2942858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分岐・繰り返し処理</a:t>
            </a:r>
          </a:p>
        </p:txBody>
      </p:sp>
      <p:sp>
        <p:nvSpPr>
          <p:cNvPr id="31" name="Google Shape;105;p18">
            <a:extLst>
              <a:ext uri="{FF2B5EF4-FFF2-40B4-BE49-F238E27FC236}">
                <a16:creationId xmlns:a16="http://schemas.microsoft.com/office/drawing/2014/main" id="{E2B4ADE9-EC86-BB49-A8C1-698530A8E919}"/>
              </a:ext>
            </a:extLst>
          </p:cNvPr>
          <p:cNvSpPr txBox="1">
            <a:spLocks/>
          </p:cNvSpPr>
          <p:nvPr/>
        </p:nvSpPr>
        <p:spPr>
          <a:xfrm>
            <a:off x="3232440" y="3572633"/>
            <a:ext cx="3285112" cy="4791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857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リスト・タプル・セット・ディクトについて</a:t>
            </a:r>
            <a:endParaRPr lang="en-US" altLang="ja-JP" sz="1400" dirty="0"/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内包表記について</a:t>
            </a:r>
          </a:p>
        </p:txBody>
      </p:sp>
      <p:cxnSp>
        <p:nvCxnSpPr>
          <p:cNvPr id="32" name="Google Shape;100;p18">
            <a:extLst>
              <a:ext uri="{FF2B5EF4-FFF2-40B4-BE49-F238E27FC236}">
                <a16:creationId xmlns:a16="http://schemas.microsoft.com/office/drawing/2014/main" id="{C638F16F-D636-0A40-9193-94AC58C20C3F}"/>
              </a:ext>
            </a:extLst>
          </p:cNvPr>
          <p:cNvCxnSpPr/>
          <p:nvPr/>
        </p:nvCxnSpPr>
        <p:spPr>
          <a:xfrm>
            <a:off x="3083376" y="4119819"/>
            <a:ext cx="3583240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33" name="Google Shape;100;p18">
            <a:extLst>
              <a:ext uri="{FF2B5EF4-FFF2-40B4-BE49-F238E27FC236}">
                <a16:creationId xmlns:a16="http://schemas.microsoft.com/office/drawing/2014/main" id="{733330F5-FE37-B647-AE5C-C047DC8D2097}"/>
              </a:ext>
            </a:extLst>
          </p:cNvPr>
          <p:cNvCxnSpPr/>
          <p:nvPr/>
        </p:nvCxnSpPr>
        <p:spPr>
          <a:xfrm>
            <a:off x="6899094" y="4118488"/>
            <a:ext cx="1838768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34" name="円/楕円 33">
            <a:extLst>
              <a:ext uri="{FF2B5EF4-FFF2-40B4-BE49-F238E27FC236}">
                <a16:creationId xmlns:a16="http://schemas.microsoft.com/office/drawing/2014/main" id="{3BF2594C-FFAD-9C42-9665-68FF8BABF448}"/>
              </a:ext>
            </a:extLst>
          </p:cNvPr>
          <p:cNvSpPr/>
          <p:nvPr/>
        </p:nvSpPr>
        <p:spPr>
          <a:xfrm>
            <a:off x="336145" y="3633256"/>
            <a:ext cx="420789" cy="4207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4</a:t>
            </a:r>
            <a:endParaRPr kumimoji="1" lang="ja-JP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E74408B6-9424-D041-B7F6-EFC2E6C604DD}"/>
              </a:ext>
            </a:extLst>
          </p:cNvPr>
          <p:cNvSpPr/>
          <p:nvPr/>
        </p:nvSpPr>
        <p:spPr>
          <a:xfrm>
            <a:off x="969106" y="3636571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複数データの扱い</a:t>
            </a:r>
          </a:p>
        </p:txBody>
      </p:sp>
      <p:sp>
        <p:nvSpPr>
          <p:cNvPr id="36" name="Google Shape;105;p18">
            <a:extLst>
              <a:ext uri="{FF2B5EF4-FFF2-40B4-BE49-F238E27FC236}">
                <a16:creationId xmlns:a16="http://schemas.microsoft.com/office/drawing/2014/main" id="{82CF8FD2-8A4E-A54B-ABF6-17DB800A4630}"/>
              </a:ext>
            </a:extLst>
          </p:cNvPr>
          <p:cNvSpPr txBox="1">
            <a:spLocks/>
          </p:cNvSpPr>
          <p:nvPr/>
        </p:nvSpPr>
        <p:spPr>
          <a:xfrm>
            <a:off x="6960854" y="3489176"/>
            <a:ext cx="1685781" cy="564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" altLang="ja-JP" sz="1400" dirty="0"/>
              <a:t>Q4.3, Q4.5, Q4.6, Q4.10, Q4.18, Q4.19</a:t>
            </a:r>
          </a:p>
          <a:p>
            <a:pPr marL="114300" indent="0" algn="ctr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" altLang="ja-JP" sz="1400" dirty="0"/>
              <a:t>Q5.8, Q5.11</a:t>
            </a:r>
            <a:endParaRPr lang="ja-JP" altLang="en-US" sz="1400"/>
          </a:p>
        </p:txBody>
      </p:sp>
      <p:sp>
        <p:nvSpPr>
          <p:cNvPr id="37" name="Google Shape;105;p18">
            <a:extLst>
              <a:ext uri="{FF2B5EF4-FFF2-40B4-BE49-F238E27FC236}">
                <a16:creationId xmlns:a16="http://schemas.microsoft.com/office/drawing/2014/main" id="{2A94DA64-97FC-1948-84E7-537084C571AE}"/>
              </a:ext>
            </a:extLst>
          </p:cNvPr>
          <p:cNvSpPr txBox="1">
            <a:spLocks/>
          </p:cNvSpPr>
          <p:nvPr/>
        </p:nvSpPr>
        <p:spPr>
          <a:xfrm>
            <a:off x="7293390" y="4354339"/>
            <a:ext cx="1151411" cy="385842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400" dirty="0"/>
              <a:t>Q6.1</a:t>
            </a:r>
            <a:endParaRPr lang="ja-JP" altLang="en-US" sz="1400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3B05722-0A83-A343-A7EB-1FDFC736D87F}"/>
              </a:ext>
            </a:extLst>
          </p:cNvPr>
          <p:cNvSpPr/>
          <p:nvPr/>
        </p:nvSpPr>
        <p:spPr>
          <a:xfrm>
            <a:off x="336145" y="4316077"/>
            <a:ext cx="420789" cy="4207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endParaRPr kumimoji="1" lang="ja-JP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FDC4634E-1C9B-5A4E-A98D-6E19FC964BFA}"/>
              </a:ext>
            </a:extLst>
          </p:cNvPr>
          <p:cNvSpPr/>
          <p:nvPr/>
        </p:nvSpPr>
        <p:spPr>
          <a:xfrm>
            <a:off x="969106" y="4319392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クラスについて</a:t>
            </a:r>
          </a:p>
        </p:txBody>
      </p:sp>
      <p:sp>
        <p:nvSpPr>
          <p:cNvPr id="40" name="Google Shape;105;p18">
            <a:extLst>
              <a:ext uri="{FF2B5EF4-FFF2-40B4-BE49-F238E27FC236}">
                <a16:creationId xmlns:a16="http://schemas.microsoft.com/office/drawing/2014/main" id="{0745AA5A-08A3-1045-8839-3D1A8C39586C}"/>
              </a:ext>
            </a:extLst>
          </p:cNvPr>
          <p:cNvSpPr txBox="1">
            <a:spLocks/>
          </p:cNvSpPr>
          <p:nvPr/>
        </p:nvSpPr>
        <p:spPr>
          <a:xfrm>
            <a:off x="3230390" y="4257677"/>
            <a:ext cx="3285112" cy="4791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857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オブジェクト指向とクラスの関係について</a:t>
            </a:r>
            <a:endParaRPr lang="en-US" altLang="ja-JP" sz="1400" dirty="0"/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en-US" altLang="ja-JP" sz="1400" dirty="0"/>
              <a:t>Python</a:t>
            </a:r>
            <a:r>
              <a:rPr lang="ja-JP" altLang="en-US" sz="1400"/>
              <a:t>でクラスを書くときの留意点</a:t>
            </a:r>
          </a:p>
        </p:txBody>
      </p:sp>
    </p:spTree>
    <p:extLst>
      <p:ext uri="{BB962C8B-B14F-4D97-AF65-F5344CB8AC3E}">
        <p14:creationId xmlns:p14="http://schemas.microsoft.com/office/powerpoint/2010/main" val="93163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571B7D-1598-0140-8E27-8E059488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67" y="249766"/>
            <a:ext cx="7886700" cy="524465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無名関数</a:t>
            </a:r>
            <a:r>
              <a:rPr kumimoji="1" lang="en-US" altLang="ja-JP" dirty="0"/>
              <a:t> (lambda</a:t>
            </a:r>
            <a:r>
              <a:rPr kumimoji="1" lang="ja-JP" altLang="en-US"/>
              <a:t>式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5DDCC1-31F3-4A46-8A73-FB56E9949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01" y="1470302"/>
            <a:ext cx="2076815" cy="400909"/>
          </a:xfrm>
          <a:ln>
            <a:solidFill>
              <a:schemeClr val="accent2">
                <a:lumMod val="50000"/>
              </a:schemeClr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" altLang="ja-JP" dirty="0"/>
              <a:t>lambda </a:t>
            </a:r>
            <a:r>
              <a:rPr lang="ja-JP" altLang="en-US"/>
              <a:t>引数</a:t>
            </a:r>
            <a:r>
              <a:rPr lang="en-US" altLang="ja-JP" dirty="0"/>
              <a:t>:</a:t>
            </a:r>
            <a:r>
              <a:rPr lang="ja-JP" altLang="en-US"/>
              <a:t> 式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4DF71F-EBDC-AA44-9BC0-B53FBB4C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sp>
        <p:nvSpPr>
          <p:cNvPr id="5" name="Google Shape;99;p18">
            <a:extLst>
              <a:ext uri="{FF2B5EF4-FFF2-40B4-BE49-F238E27FC236}">
                <a16:creationId xmlns:a16="http://schemas.microsoft.com/office/drawing/2014/main" id="{28C6D40F-561B-6949-AEDF-CD591A4D89F0}"/>
              </a:ext>
            </a:extLst>
          </p:cNvPr>
          <p:cNvSpPr txBox="1"/>
          <p:nvPr/>
        </p:nvSpPr>
        <p:spPr>
          <a:xfrm>
            <a:off x="320575" y="1023984"/>
            <a:ext cx="3529882" cy="26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-JP" altLang="en-US" sz="1800">
                <a:sym typeface="Verdana"/>
              </a:rPr>
              <a:t>基本形</a:t>
            </a:r>
            <a:endParaRPr sz="1800" dirty="0">
              <a:sym typeface="Verdana"/>
            </a:endParaRPr>
          </a:p>
        </p:txBody>
      </p:sp>
      <p:cxnSp>
        <p:nvCxnSpPr>
          <p:cNvPr id="6" name="Google Shape;100;p18">
            <a:extLst>
              <a:ext uri="{FF2B5EF4-FFF2-40B4-BE49-F238E27FC236}">
                <a16:creationId xmlns:a16="http://schemas.microsoft.com/office/drawing/2014/main" id="{8D4E7856-3C78-DB4C-A79C-B7E6BF55E180}"/>
              </a:ext>
            </a:extLst>
          </p:cNvPr>
          <p:cNvCxnSpPr/>
          <p:nvPr/>
        </p:nvCxnSpPr>
        <p:spPr>
          <a:xfrm>
            <a:off x="232264" y="2193081"/>
            <a:ext cx="3941562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0;p18">
            <a:extLst>
              <a:ext uri="{FF2B5EF4-FFF2-40B4-BE49-F238E27FC236}">
                <a16:creationId xmlns:a16="http://schemas.microsoft.com/office/drawing/2014/main" id="{5B2AF3D5-B783-3A4E-A25B-C59C93E5175C}"/>
              </a:ext>
            </a:extLst>
          </p:cNvPr>
          <p:cNvCxnSpPr/>
          <p:nvPr/>
        </p:nvCxnSpPr>
        <p:spPr>
          <a:xfrm>
            <a:off x="368561" y="1312971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00;p18">
            <a:extLst>
              <a:ext uri="{FF2B5EF4-FFF2-40B4-BE49-F238E27FC236}">
                <a16:creationId xmlns:a16="http://schemas.microsoft.com/office/drawing/2014/main" id="{2BAD0715-6064-1C4B-814D-0B31491077BE}"/>
              </a:ext>
            </a:extLst>
          </p:cNvPr>
          <p:cNvCxnSpPr/>
          <p:nvPr/>
        </p:nvCxnSpPr>
        <p:spPr>
          <a:xfrm>
            <a:off x="5006286" y="2193081"/>
            <a:ext cx="3583238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00;p18">
            <a:extLst>
              <a:ext uri="{FF2B5EF4-FFF2-40B4-BE49-F238E27FC236}">
                <a16:creationId xmlns:a16="http://schemas.microsoft.com/office/drawing/2014/main" id="{1D16C9B6-D8A1-9B4D-9936-2CEE11FD3CAB}"/>
              </a:ext>
            </a:extLst>
          </p:cNvPr>
          <p:cNvCxnSpPr>
            <a:cxnSpLocks/>
          </p:cNvCxnSpPr>
          <p:nvPr/>
        </p:nvCxnSpPr>
        <p:spPr>
          <a:xfrm rot="5400000">
            <a:off x="3348299" y="3621150"/>
            <a:ext cx="2447401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10" name="Google Shape;99;p18">
            <a:extLst>
              <a:ext uri="{FF2B5EF4-FFF2-40B4-BE49-F238E27FC236}">
                <a16:creationId xmlns:a16="http://schemas.microsoft.com/office/drawing/2014/main" id="{F44F4B4D-FAA8-D645-9D89-849DD15D3B8A}"/>
              </a:ext>
            </a:extLst>
          </p:cNvPr>
          <p:cNvSpPr txBox="1"/>
          <p:nvPr/>
        </p:nvSpPr>
        <p:spPr>
          <a:xfrm>
            <a:off x="1466915" y="1908020"/>
            <a:ext cx="1237202" cy="2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ja-JP" altLang="en-US" sz="140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メリット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sp>
        <p:nvSpPr>
          <p:cNvPr id="11" name="Google Shape;99;p18">
            <a:extLst>
              <a:ext uri="{FF2B5EF4-FFF2-40B4-BE49-F238E27FC236}">
                <a16:creationId xmlns:a16="http://schemas.microsoft.com/office/drawing/2014/main" id="{CD94F2C8-7993-2E47-8652-8F367BC771A0}"/>
              </a:ext>
            </a:extLst>
          </p:cNvPr>
          <p:cNvSpPr txBox="1"/>
          <p:nvPr/>
        </p:nvSpPr>
        <p:spPr>
          <a:xfrm>
            <a:off x="6267515" y="1885456"/>
            <a:ext cx="1237202" cy="2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ja-JP" altLang="en-US" sz="140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デメリット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sp>
        <p:nvSpPr>
          <p:cNvPr id="12" name="Google Shape;105;p18">
            <a:extLst>
              <a:ext uri="{FF2B5EF4-FFF2-40B4-BE49-F238E27FC236}">
                <a16:creationId xmlns:a16="http://schemas.microsoft.com/office/drawing/2014/main" id="{E4AD7BC0-8A4D-F64B-92C9-5ACA2FD26817}"/>
              </a:ext>
            </a:extLst>
          </p:cNvPr>
          <p:cNvSpPr txBox="1">
            <a:spLocks/>
          </p:cNvSpPr>
          <p:nvPr/>
        </p:nvSpPr>
        <p:spPr>
          <a:xfrm>
            <a:off x="219061" y="2415656"/>
            <a:ext cx="3285112" cy="564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シンプルな処理を</a:t>
            </a:r>
            <a:r>
              <a:rPr lang="en-US" altLang="ja-JP" sz="1400" dirty="0"/>
              <a:t>1</a:t>
            </a:r>
            <a:r>
              <a:rPr lang="ja-JP" altLang="en-US" sz="1400"/>
              <a:t>行にまとめられる</a:t>
            </a:r>
            <a:r>
              <a:rPr lang="en-US" altLang="ja-JP" sz="1400" dirty="0"/>
              <a:t> (</a:t>
            </a:r>
            <a:r>
              <a:rPr lang="ja-JP" altLang="en-US" sz="1400"/>
              <a:t>コードの簡素化</a:t>
            </a:r>
            <a:r>
              <a:rPr lang="en-US" altLang="ja-JP" sz="1400" dirty="0"/>
              <a:t>)</a:t>
            </a:r>
            <a:endParaRPr lang="ja-JP" altLang="en-US" sz="14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9BCDD41-F338-CC4E-B09F-F39447A9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8" y="3108464"/>
            <a:ext cx="1720516" cy="46597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8687639-E92D-3545-81A4-CC61FE85C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485" y="3190229"/>
            <a:ext cx="2071788" cy="279584"/>
          </a:xfrm>
          <a:prstGeom prst="rect">
            <a:avLst/>
          </a:prstGeom>
        </p:spPr>
      </p:pic>
      <p:sp>
        <p:nvSpPr>
          <p:cNvPr id="17" name="三角形 16">
            <a:extLst>
              <a:ext uri="{FF2B5EF4-FFF2-40B4-BE49-F238E27FC236}">
                <a16:creationId xmlns:a16="http://schemas.microsoft.com/office/drawing/2014/main" id="{D8A6C705-D25B-9149-A06E-EACD1B27ECEF}"/>
              </a:ext>
            </a:extLst>
          </p:cNvPr>
          <p:cNvSpPr/>
          <p:nvPr/>
        </p:nvSpPr>
        <p:spPr>
          <a:xfrm rot="5400000">
            <a:off x="1839396" y="3255709"/>
            <a:ext cx="507614" cy="151103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Google Shape;105;p18">
            <a:extLst>
              <a:ext uri="{FF2B5EF4-FFF2-40B4-BE49-F238E27FC236}">
                <a16:creationId xmlns:a16="http://schemas.microsoft.com/office/drawing/2014/main" id="{24D3A4E0-47F9-C347-AC97-47D5C9578FD5}"/>
              </a:ext>
            </a:extLst>
          </p:cNvPr>
          <p:cNvSpPr txBox="1">
            <a:spLocks/>
          </p:cNvSpPr>
          <p:nvPr/>
        </p:nvSpPr>
        <p:spPr>
          <a:xfrm>
            <a:off x="1516221" y="3726232"/>
            <a:ext cx="2986465" cy="31887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100" dirty="0"/>
              <a:t>※pow2</a:t>
            </a:r>
            <a:r>
              <a:rPr lang="ja-JP" altLang="en-US" sz="1100"/>
              <a:t>のように、コード規約</a:t>
            </a:r>
            <a:r>
              <a:rPr lang="en-US" altLang="ja-JP" sz="1100" dirty="0"/>
              <a:t> (PEP8) </a:t>
            </a:r>
            <a:r>
              <a:rPr lang="ja-JP" altLang="en-US" sz="1100"/>
              <a:t>上、無名関数に名前をつける</a:t>
            </a:r>
            <a:r>
              <a:rPr lang="en-US" altLang="ja-JP" sz="1100" dirty="0"/>
              <a:t> (</a:t>
            </a:r>
            <a:r>
              <a:rPr lang="ja-JP" altLang="en-US" sz="1100"/>
              <a:t>変数に格納する</a:t>
            </a:r>
            <a:r>
              <a:rPr lang="en-US" altLang="ja-JP" sz="1100" dirty="0"/>
              <a:t>) </a:t>
            </a:r>
            <a:r>
              <a:rPr lang="ja-JP" altLang="en-US" sz="1100"/>
              <a:t>のは本来好ましくない</a:t>
            </a:r>
          </a:p>
        </p:txBody>
      </p:sp>
      <p:sp>
        <p:nvSpPr>
          <p:cNvPr id="19" name="Google Shape;105;p18">
            <a:extLst>
              <a:ext uri="{FF2B5EF4-FFF2-40B4-BE49-F238E27FC236}">
                <a16:creationId xmlns:a16="http://schemas.microsoft.com/office/drawing/2014/main" id="{06ADDF60-43E3-DB4B-819F-98CD56DF5D20}"/>
              </a:ext>
            </a:extLst>
          </p:cNvPr>
          <p:cNvSpPr txBox="1">
            <a:spLocks/>
          </p:cNvSpPr>
          <p:nvPr/>
        </p:nvSpPr>
        <p:spPr>
          <a:xfrm>
            <a:off x="215518" y="4186273"/>
            <a:ext cx="3285112" cy="564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関数</a:t>
            </a:r>
            <a:r>
              <a:rPr lang="en-US" altLang="ja-JP" sz="1400" dirty="0"/>
              <a:t> (max, sort, map</a:t>
            </a:r>
            <a:r>
              <a:rPr lang="ja-JP" altLang="en-US" sz="1400"/>
              <a:t>など</a:t>
            </a:r>
            <a:r>
              <a:rPr lang="en-US" altLang="ja-JP" sz="1400" dirty="0"/>
              <a:t>) </a:t>
            </a:r>
            <a:r>
              <a:rPr lang="ja-JP" altLang="en-US" sz="1400"/>
              <a:t>の引数や内包表記に利用できる</a:t>
            </a:r>
          </a:p>
        </p:txBody>
      </p:sp>
      <p:sp>
        <p:nvSpPr>
          <p:cNvPr id="20" name="Google Shape;105;p18">
            <a:extLst>
              <a:ext uri="{FF2B5EF4-FFF2-40B4-BE49-F238E27FC236}">
                <a16:creationId xmlns:a16="http://schemas.microsoft.com/office/drawing/2014/main" id="{BA7CF0BE-5638-F943-B089-069219F772DE}"/>
              </a:ext>
            </a:extLst>
          </p:cNvPr>
          <p:cNvSpPr txBox="1">
            <a:spLocks/>
          </p:cNvSpPr>
          <p:nvPr/>
        </p:nvSpPr>
        <p:spPr>
          <a:xfrm>
            <a:off x="5086296" y="2404379"/>
            <a:ext cx="3285112" cy="564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en-US" altLang="ja-JP" sz="1400" dirty="0"/>
              <a:t>1</a:t>
            </a:r>
            <a:r>
              <a:rPr lang="ja-JP" altLang="en-US" sz="1400"/>
              <a:t>行しかかけないため、複数行にわたる込み入った処理を書けない</a:t>
            </a: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2B55BDB8-FAEF-F548-B2A2-1E623A591A10}"/>
              </a:ext>
            </a:extLst>
          </p:cNvPr>
          <p:cNvSpPr/>
          <p:nvPr/>
        </p:nvSpPr>
        <p:spPr>
          <a:xfrm>
            <a:off x="7028847" y="254054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関数と名前空間</a:t>
            </a:r>
          </a:p>
        </p:txBody>
      </p:sp>
    </p:spTree>
    <p:extLst>
      <p:ext uri="{BB962C8B-B14F-4D97-AF65-F5344CB8AC3E}">
        <p14:creationId xmlns:p14="http://schemas.microsoft.com/office/powerpoint/2010/main" val="1174031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3F00A34-6068-E441-ABC7-62D487E9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8" y="2207076"/>
            <a:ext cx="3073400" cy="2535555"/>
          </a:xfrm>
          <a:prstGeom prst="rect">
            <a:avLst/>
          </a:prstGeom>
        </p:spPr>
      </p:pic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16667" y="249766"/>
            <a:ext cx="7886700" cy="524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 dirty="0"/>
              <a:t>名前空間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4294967295"/>
          </p:nvPr>
        </p:nvSpPr>
        <p:spPr>
          <a:xfrm>
            <a:off x="273709" y="1457813"/>
            <a:ext cx="7041928" cy="350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ja" sz="1600" b="1" dirty="0"/>
              <a:t>Python</a:t>
            </a:r>
            <a:r>
              <a:rPr lang="ja" altLang="en-US" sz="1600" b="1" dirty="0"/>
              <a:t>はどこまで変数を読み取り、認識することができるか？</a:t>
            </a:r>
            <a:r>
              <a:rPr lang="en-US" altLang="ja" sz="1600" b="1" dirty="0"/>
              <a:t> (</a:t>
            </a:r>
            <a:r>
              <a:rPr lang="ja" altLang="en-US" sz="1600" b="1" dirty="0"/>
              <a:t>スコープの問題</a:t>
            </a:r>
            <a:r>
              <a:rPr lang="en-US" altLang="ja" sz="1600" b="1" dirty="0"/>
              <a:t>)</a:t>
            </a:r>
            <a:endParaRPr sz="1600" b="1" dirty="0"/>
          </a:p>
        </p:txBody>
      </p:sp>
      <p:sp>
        <p:nvSpPr>
          <p:cNvPr id="99" name="Google Shape;99;p18"/>
          <p:cNvSpPr txBox="1"/>
          <p:nvPr/>
        </p:nvSpPr>
        <p:spPr>
          <a:xfrm>
            <a:off x="320575" y="1007573"/>
            <a:ext cx="3529882" cy="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-JP" altLang="en-US" sz="1800">
                <a:sym typeface="Verdana"/>
              </a:rPr>
              <a:t>グローバルとローカルについて</a:t>
            </a:r>
            <a:endParaRPr sz="1800" dirty="0">
              <a:sym typeface="Verdana"/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>
            <a:off x="254261" y="1381551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03;p18">
            <a:extLst>
              <a:ext uri="{FF2B5EF4-FFF2-40B4-BE49-F238E27FC236}">
                <a16:creationId xmlns:a16="http://schemas.microsoft.com/office/drawing/2014/main" id="{925C312F-7D5A-A244-A276-813B24457820}"/>
              </a:ext>
            </a:extLst>
          </p:cNvPr>
          <p:cNvSpPr/>
          <p:nvPr/>
        </p:nvSpPr>
        <p:spPr>
          <a:xfrm>
            <a:off x="764514" y="2490610"/>
            <a:ext cx="3831348" cy="1367667"/>
          </a:xfrm>
          <a:prstGeom prst="rect">
            <a:avLst/>
          </a:prstGeom>
          <a:noFill/>
          <a:ln w="19050" cap="flat" cmpd="sng">
            <a:solidFill>
              <a:schemeClr val="accent4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1200" b="1" dirty="0">
                <a:solidFill>
                  <a:schemeClr val="accent4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def</a:t>
            </a:r>
            <a:r>
              <a:rPr lang="ja" altLang="en-US" sz="1200" b="1" dirty="0">
                <a:solidFill>
                  <a:schemeClr val="accent4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の世界</a:t>
            </a:r>
            <a:r>
              <a:rPr lang="en-US" altLang="ja" sz="1200" b="1" dirty="0">
                <a:solidFill>
                  <a:schemeClr val="accent4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</a:t>
            </a:r>
            <a:r>
              <a:rPr lang="ja" altLang="en-US" sz="1200" b="1" dirty="0">
                <a:solidFill>
                  <a:schemeClr val="accent4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ローカル</a:t>
            </a:r>
            <a:r>
              <a:rPr lang="en-US" altLang="ja" sz="1200" b="1" dirty="0">
                <a:solidFill>
                  <a:schemeClr val="accent4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sz="1200" b="1" dirty="0">
              <a:solidFill>
                <a:schemeClr val="accent4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Google Shape;103;p18">
            <a:extLst>
              <a:ext uri="{FF2B5EF4-FFF2-40B4-BE49-F238E27FC236}">
                <a16:creationId xmlns:a16="http://schemas.microsoft.com/office/drawing/2014/main" id="{2FADA058-FA73-C94A-A82C-8FA077A5A4BD}"/>
              </a:ext>
            </a:extLst>
          </p:cNvPr>
          <p:cNvSpPr/>
          <p:nvPr/>
        </p:nvSpPr>
        <p:spPr>
          <a:xfrm>
            <a:off x="619786" y="1858092"/>
            <a:ext cx="4602033" cy="2744603"/>
          </a:xfrm>
          <a:prstGeom prst="rect">
            <a:avLst/>
          </a:prstGeom>
          <a:noFill/>
          <a:ln w="190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外のモジュールの世界</a:t>
            </a:r>
            <a:r>
              <a:rPr lang="en-US" altLang="ja" sz="1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</a:t>
            </a:r>
            <a:r>
              <a:rPr lang="ja" altLang="en-US" sz="1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グローバル</a:t>
            </a:r>
            <a:r>
              <a:rPr lang="en-US" altLang="ja" sz="1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sz="1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円弧 17">
            <a:extLst>
              <a:ext uri="{FF2B5EF4-FFF2-40B4-BE49-F238E27FC236}">
                <a16:creationId xmlns:a16="http://schemas.microsoft.com/office/drawing/2014/main" id="{B3754E0A-F18A-9D4F-B66C-0DB2496B47E3}"/>
              </a:ext>
            </a:extLst>
          </p:cNvPr>
          <p:cNvSpPr/>
          <p:nvPr/>
        </p:nvSpPr>
        <p:spPr>
          <a:xfrm rot="15630000">
            <a:off x="3930524" y="2103322"/>
            <a:ext cx="978227" cy="1250005"/>
          </a:xfrm>
          <a:prstGeom prst="arc">
            <a:avLst>
              <a:gd name="adj1" fmla="val 16200000"/>
              <a:gd name="adj2" fmla="val 3755549"/>
            </a:avLst>
          </a:prstGeom>
          <a:noFill/>
          <a:ln w="38100">
            <a:solidFill>
              <a:schemeClr val="accent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円弧 19">
            <a:extLst>
              <a:ext uri="{FF2B5EF4-FFF2-40B4-BE49-F238E27FC236}">
                <a16:creationId xmlns:a16="http://schemas.microsoft.com/office/drawing/2014/main" id="{3E9F29F2-006E-E442-ABB3-FB64A146E950}"/>
              </a:ext>
            </a:extLst>
          </p:cNvPr>
          <p:cNvSpPr/>
          <p:nvPr/>
        </p:nvSpPr>
        <p:spPr>
          <a:xfrm rot="4420748">
            <a:off x="3957084" y="2179589"/>
            <a:ext cx="978227" cy="1250005"/>
          </a:xfrm>
          <a:prstGeom prst="arc">
            <a:avLst>
              <a:gd name="adj1" fmla="val 16200000"/>
              <a:gd name="adj2" fmla="val 3755549"/>
            </a:avLst>
          </a:prstGeom>
          <a:noFill/>
          <a:ln w="38100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B966E615-0229-4C45-8A68-3B6638ED3F30}"/>
              </a:ext>
            </a:extLst>
          </p:cNvPr>
          <p:cNvSpPr/>
          <p:nvPr/>
        </p:nvSpPr>
        <p:spPr>
          <a:xfrm rot="6321960">
            <a:off x="5318481" y="1820396"/>
            <a:ext cx="200532" cy="543083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Google Shape;103;p18"/>
          <p:cNvSpPr/>
          <p:nvPr/>
        </p:nvSpPr>
        <p:spPr>
          <a:xfrm>
            <a:off x="5580062" y="1937992"/>
            <a:ext cx="2627394" cy="73294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グローバルからローカル変数</a:t>
            </a:r>
            <a:r>
              <a:rPr lang="en-US" altLang="ja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(y </a:t>
            </a:r>
            <a:r>
              <a:rPr lang="ja" altLang="en-US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en-US" altLang="ja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z) </a:t>
            </a:r>
            <a:r>
              <a:rPr lang="ja" altLang="en-US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を直接読み取る</a:t>
            </a:r>
            <a:r>
              <a:rPr lang="en-US" altLang="ja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</a:t>
            </a:r>
            <a:r>
              <a:rPr lang="ja-JP" altLang="en-US" sz="14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アクセスする</a:t>
            </a:r>
            <a:r>
              <a:rPr lang="en-US" altLang="ja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 </a:t>
            </a:r>
            <a:r>
              <a:rPr lang="ja" altLang="en-US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ことはできない</a:t>
            </a:r>
            <a:endParaRPr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6" name="Google Shape;105;p18">
            <a:extLst>
              <a:ext uri="{FF2B5EF4-FFF2-40B4-BE49-F238E27FC236}">
                <a16:creationId xmlns:a16="http://schemas.microsoft.com/office/drawing/2014/main" id="{41A78EAD-4490-1840-8C28-3D5DC079BBCD}"/>
              </a:ext>
            </a:extLst>
          </p:cNvPr>
          <p:cNvSpPr txBox="1">
            <a:spLocks/>
          </p:cNvSpPr>
          <p:nvPr/>
        </p:nvSpPr>
        <p:spPr>
          <a:xfrm>
            <a:off x="560070" y="4720626"/>
            <a:ext cx="4809732" cy="3507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ja-JP" altLang="en-US" b="1">
                <a:solidFill>
                  <a:srgbClr val="FF0000"/>
                </a:solidFill>
              </a:rPr>
              <a:t>エラーの原因はどこでしょうか？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ドーナツ 10">
            <a:extLst>
              <a:ext uri="{FF2B5EF4-FFF2-40B4-BE49-F238E27FC236}">
                <a16:creationId xmlns:a16="http://schemas.microsoft.com/office/drawing/2014/main" id="{0F286380-179A-F14C-A68D-DAD720EECCD9}"/>
              </a:ext>
            </a:extLst>
          </p:cNvPr>
          <p:cNvSpPr/>
          <p:nvPr/>
        </p:nvSpPr>
        <p:spPr>
          <a:xfrm>
            <a:off x="4987575" y="2978720"/>
            <a:ext cx="420394" cy="420394"/>
          </a:xfrm>
          <a:prstGeom prst="donut">
            <a:avLst>
              <a:gd name="adj" fmla="val 15716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4BB52C8C-219E-6746-A65D-C9B2C6582DE1}"/>
              </a:ext>
            </a:extLst>
          </p:cNvPr>
          <p:cNvSpPr/>
          <p:nvPr/>
        </p:nvSpPr>
        <p:spPr>
          <a:xfrm rot="2700000">
            <a:off x="4782671" y="1858182"/>
            <a:ext cx="517525" cy="519195"/>
          </a:xfrm>
          <a:prstGeom prst="plus">
            <a:avLst>
              <a:gd name="adj" fmla="val 45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C45D2427-5BB6-A84D-BAE1-F48FFF13022A}"/>
              </a:ext>
            </a:extLst>
          </p:cNvPr>
          <p:cNvSpPr/>
          <p:nvPr/>
        </p:nvSpPr>
        <p:spPr>
          <a:xfrm rot="6321960">
            <a:off x="5835053" y="2540671"/>
            <a:ext cx="288789" cy="1068672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Google Shape;103;p18">
            <a:extLst>
              <a:ext uri="{FF2B5EF4-FFF2-40B4-BE49-F238E27FC236}">
                <a16:creationId xmlns:a16="http://schemas.microsoft.com/office/drawing/2014/main" id="{331D91FA-3815-4240-97FA-7B956D4BF65D}"/>
              </a:ext>
            </a:extLst>
          </p:cNvPr>
          <p:cNvSpPr/>
          <p:nvPr/>
        </p:nvSpPr>
        <p:spPr>
          <a:xfrm>
            <a:off x="6376880" y="2860169"/>
            <a:ext cx="2627394" cy="80623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ローカルからグローバル変数</a:t>
            </a:r>
            <a:r>
              <a:rPr lang="en-US" altLang="ja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(x) </a:t>
            </a:r>
            <a:r>
              <a:rPr lang="ja" altLang="en-US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を読み取ることができる</a:t>
            </a:r>
            <a:endParaRPr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1866D58A-11CD-4148-B724-79CB94D4B9A8}"/>
              </a:ext>
            </a:extLst>
          </p:cNvPr>
          <p:cNvSpPr/>
          <p:nvPr/>
        </p:nvSpPr>
        <p:spPr>
          <a:xfrm rot="8422121">
            <a:off x="2409647" y="2894438"/>
            <a:ext cx="284888" cy="862156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Google Shape;103;p18">
            <a:extLst>
              <a:ext uri="{FF2B5EF4-FFF2-40B4-BE49-F238E27FC236}">
                <a16:creationId xmlns:a16="http://schemas.microsoft.com/office/drawing/2014/main" id="{FC630AE1-8D75-8F46-B874-B0D03463659E}"/>
              </a:ext>
            </a:extLst>
          </p:cNvPr>
          <p:cNvSpPr/>
          <p:nvPr/>
        </p:nvSpPr>
        <p:spPr>
          <a:xfrm>
            <a:off x="2419264" y="3440030"/>
            <a:ext cx="3846767" cy="1298451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ローカル変数の条件は、ローカル領域で</a:t>
            </a:r>
            <a:r>
              <a:rPr lang="ja" altLang="en-US" sz="1400" u="sng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定義される</a:t>
            </a:r>
            <a:r>
              <a:rPr lang="ja" altLang="en-US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こと</a:t>
            </a:r>
            <a:endParaRPr lang="en-US" altLang="ja"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" altLang="en-US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引数として指定する</a:t>
            </a:r>
            <a:r>
              <a:rPr lang="en-US" altLang="ja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</a:t>
            </a:r>
            <a:r>
              <a:rPr lang="ja" altLang="en-US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ただし、デフォルト値がインプットされている場合に限る</a:t>
            </a:r>
            <a:r>
              <a:rPr lang="en-US" altLang="ja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" altLang="en-US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領域内で代入操作する</a:t>
            </a:r>
            <a:r>
              <a:rPr lang="en-US" altLang="ja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(= or +=)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ja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__</a:t>
            </a:r>
            <a:r>
              <a:rPr lang="en-US" altLang="ja" sz="1200" dirty="0" err="1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init</a:t>
            </a:r>
            <a:r>
              <a:rPr lang="en-US" altLang="ja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__</a:t>
            </a:r>
            <a:r>
              <a:rPr lang="ja" altLang="en-US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コンストラクタで定義</a:t>
            </a:r>
            <a:r>
              <a:rPr lang="en-US" altLang="ja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</a:t>
            </a:r>
            <a:r>
              <a:rPr lang="ja" altLang="en-US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クラスの場合</a:t>
            </a:r>
            <a:r>
              <a:rPr lang="en-US" altLang="ja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E00E2F36-7E2F-9945-AA4B-E3F1C1FAE08F}"/>
              </a:ext>
            </a:extLst>
          </p:cNvPr>
          <p:cNvSpPr/>
          <p:nvPr/>
        </p:nvSpPr>
        <p:spPr>
          <a:xfrm>
            <a:off x="7028847" y="254054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関数と名前空間</a:t>
            </a:r>
          </a:p>
        </p:txBody>
      </p:sp>
    </p:spTree>
    <p:extLst>
      <p:ext uri="{BB962C8B-B14F-4D97-AF65-F5344CB8AC3E}">
        <p14:creationId xmlns:p14="http://schemas.microsoft.com/office/powerpoint/2010/main" val="46882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3F00A34-6068-E441-ABC7-62D487E9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8" y="2207076"/>
            <a:ext cx="3073400" cy="2535555"/>
          </a:xfrm>
          <a:prstGeom prst="rect">
            <a:avLst/>
          </a:prstGeom>
        </p:spPr>
      </p:pic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16667" y="249766"/>
            <a:ext cx="7886700" cy="524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 dirty="0"/>
              <a:t>名前空間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4294967295"/>
          </p:nvPr>
        </p:nvSpPr>
        <p:spPr>
          <a:xfrm>
            <a:off x="273709" y="1457813"/>
            <a:ext cx="7041928" cy="350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ja" sz="1600" b="1" dirty="0"/>
              <a:t>Python</a:t>
            </a:r>
            <a:r>
              <a:rPr lang="ja" altLang="en-US" sz="1600" b="1" dirty="0"/>
              <a:t>はどこまで変数を読み取り、認識することができるか？</a:t>
            </a:r>
            <a:r>
              <a:rPr lang="en-US" altLang="ja" sz="1600" b="1" dirty="0"/>
              <a:t> (</a:t>
            </a:r>
            <a:r>
              <a:rPr lang="ja" altLang="en-US" sz="1600" b="1" dirty="0"/>
              <a:t>スコープの問題</a:t>
            </a:r>
            <a:r>
              <a:rPr lang="en-US" altLang="ja" sz="1600" b="1" dirty="0"/>
              <a:t>)</a:t>
            </a:r>
            <a:endParaRPr sz="1600" b="1" dirty="0"/>
          </a:p>
        </p:txBody>
      </p:sp>
      <p:sp>
        <p:nvSpPr>
          <p:cNvPr id="99" name="Google Shape;99;p18"/>
          <p:cNvSpPr txBox="1"/>
          <p:nvPr/>
        </p:nvSpPr>
        <p:spPr>
          <a:xfrm>
            <a:off x="320575" y="1007573"/>
            <a:ext cx="3529882" cy="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-JP" altLang="en-US" sz="1800">
                <a:sym typeface="Verdana"/>
              </a:rPr>
              <a:t>グローバルとローカルについて</a:t>
            </a:r>
            <a:endParaRPr sz="1800" dirty="0">
              <a:sym typeface="Verdana"/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>
            <a:off x="254261" y="1381551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03;p18">
            <a:extLst>
              <a:ext uri="{FF2B5EF4-FFF2-40B4-BE49-F238E27FC236}">
                <a16:creationId xmlns:a16="http://schemas.microsoft.com/office/drawing/2014/main" id="{925C312F-7D5A-A244-A276-813B24457820}"/>
              </a:ext>
            </a:extLst>
          </p:cNvPr>
          <p:cNvSpPr/>
          <p:nvPr/>
        </p:nvSpPr>
        <p:spPr>
          <a:xfrm>
            <a:off x="764514" y="2490610"/>
            <a:ext cx="3831348" cy="1367667"/>
          </a:xfrm>
          <a:prstGeom prst="rect">
            <a:avLst/>
          </a:prstGeom>
          <a:noFill/>
          <a:ln w="19050" cap="flat" cmpd="sng">
            <a:solidFill>
              <a:schemeClr val="accent4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1200" b="1" dirty="0">
                <a:solidFill>
                  <a:schemeClr val="accent4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def</a:t>
            </a:r>
            <a:r>
              <a:rPr lang="ja" altLang="en-US" sz="1200" b="1" dirty="0">
                <a:solidFill>
                  <a:schemeClr val="accent4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の世界</a:t>
            </a:r>
            <a:r>
              <a:rPr lang="en-US" altLang="ja" sz="1200" b="1" dirty="0">
                <a:solidFill>
                  <a:schemeClr val="accent4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</a:t>
            </a:r>
            <a:r>
              <a:rPr lang="ja" altLang="en-US" sz="1200" b="1" dirty="0">
                <a:solidFill>
                  <a:schemeClr val="accent4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ローカル</a:t>
            </a:r>
            <a:r>
              <a:rPr lang="en-US" altLang="ja" sz="1200" b="1" dirty="0">
                <a:solidFill>
                  <a:schemeClr val="accent4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sz="1200" b="1" dirty="0">
              <a:solidFill>
                <a:schemeClr val="accent4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Google Shape;103;p18">
            <a:extLst>
              <a:ext uri="{FF2B5EF4-FFF2-40B4-BE49-F238E27FC236}">
                <a16:creationId xmlns:a16="http://schemas.microsoft.com/office/drawing/2014/main" id="{2FADA058-FA73-C94A-A82C-8FA077A5A4BD}"/>
              </a:ext>
            </a:extLst>
          </p:cNvPr>
          <p:cNvSpPr/>
          <p:nvPr/>
        </p:nvSpPr>
        <p:spPr>
          <a:xfrm>
            <a:off x="619786" y="1858092"/>
            <a:ext cx="4602033" cy="2744603"/>
          </a:xfrm>
          <a:prstGeom prst="rect">
            <a:avLst/>
          </a:prstGeom>
          <a:noFill/>
          <a:ln w="190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外のモジュールの世界</a:t>
            </a:r>
            <a:r>
              <a:rPr lang="en-US" altLang="ja" sz="1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</a:t>
            </a:r>
            <a:r>
              <a:rPr lang="ja" altLang="en-US" sz="1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グローバル</a:t>
            </a:r>
            <a:r>
              <a:rPr lang="en-US" altLang="ja" sz="1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sz="1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円弧 17">
            <a:extLst>
              <a:ext uri="{FF2B5EF4-FFF2-40B4-BE49-F238E27FC236}">
                <a16:creationId xmlns:a16="http://schemas.microsoft.com/office/drawing/2014/main" id="{B3754E0A-F18A-9D4F-B66C-0DB2496B47E3}"/>
              </a:ext>
            </a:extLst>
          </p:cNvPr>
          <p:cNvSpPr/>
          <p:nvPr/>
        </p:nvSpPr>
        <p:spPr>
          <a:xfrm rot="15630000">
            <a:off x="3930524" y="2103322"/>
            <a:ext cx="978227" cy="1250005"/>
          </a:xfrm>
          <a:prstGeom prst="arc">
            <a:avLst>
              <a:gd name="adj1" fmla="val 16200000"/>
              <a:gd name="adj2" fmla="val 3755549"/>
            </a:avLst>
          </a:prstGeom>
          <a:noFill/>
          <a:ln w="38100">
            <a:solidFill>
              <a:schemeClr val="accent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円弧 19">
            <a:extLst>
              <a:ext uri="{FF2B5EF4-FFF2-40B4-BE49-F238E27FC236}">
                <a16:creationId xmlns:a16="http://schemas.microsoft.com/office/drawing/2014/main" id="{3E9F29F2-006E-E442-ABB3-FB64A146E950}"/>
              </a:ext>
            </a:extLst>
          </p:cNvPr>
          <p:cNvSpPr/>
          <p:nvPr/>
        </p:nvSpPr>
        <p:spPr>
          <a:xfrm rot="4420748">
            <a:off x="3957084" y="2179589"/>
            <a:ext cx="978227" cy="1250005"/>
          </a:xfrm>
          <a:prstGeom prst="arc">
            <a:avLst>
              <a:gd name="adj1" fmla="val 16200000"/>
              <a:gd name="adj2" fmla="val 3755549"/>
            </a:avLst>
          </a:prstGeom>
          <a:noFill/>
          <a:ln w="38100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ドーナツ 10">
            <a:extLst>
              <a:ext uri="{FF2B5EF4-FFF2-40B4-BE49-F238E27FC236}">
                <a16:creationId xmlns:a16="http://schemas.microsoft.com/office/drawing/2014/main" id="{0F286380-179A-F14C-A68D-DAD720EECCD9}"/>
              </a:ext>
            </a:extLst>
          </p:cNvPr>
          <p:cNvSpPr/>
          <p:nvPr/>
        </p:nvSpPr>
        <p:spPr>
          <a:xfrm>
            <a:off x="4987575" y="2978720"/>
            <a:ext cx="420394" cy="420394"/>
          </a:xfrm>
          <a:prstGeom prst="donut">
            <a:avLst>
              <a:gd name="adj" fmla="val 15716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4BB52C8C-219E-6746-A65D-C9B2C6582DE1}"/>
              </a:ext>
            </a:extLst>
          </p:cNvPr>
          <p:cNvSpPr/>
          <p:nvPr/>
        </p:nvSpPr>
        <p:spPr>
          <a:xfrm rot="2700000">
            <a:off x="4782671" y="1858182"/>
            <a:ext cx="517525" cy="519195"/>
          </a:xfrm>
          <a:prstGeom prst="plus">
            <a:avLst>
              <a:gd name="adj" fmla="val 45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Google Shape;105;p18">
            <a:extLst>
              <a:ext uri="{FF2B5EF4-FFF2-40B4-BE49-F238E27FC236}">
                <a16:creationId xmlns:a16="http://schemas.microsoft.com/office/drawing/2014/main" id="{0F2A3F1C-2CE1-FA4E-8932-CEA41054CAF5}"/>
              </a:ext>
            </a:extLst>
          </p:cNvPr>
          <p:cNvSpPr txBox="1">
            <a:spLocks/>
          </p:cNvSpPr>
          <p:nvPr/>
        </p:nvSpPr>
        <p:spPr>
          <a:xfrm>
            <a:off x="1053170" y="3128602"/>
            <a:ext cx="1685781" cy="318877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3A17B0C4-E2CB-7F42-9989-2F76D8A1D810}"/>
              </a:ext>
            </a:extLst>
          </p:cNvPr>
          <p:cNvSpPr/>
          <p:nvPr/>
        </p:nvSpPr>
        <p:spPr>
          <a:xfrm rot="7299405">
            <a:off x="2486423" y="2926840"/>
            <a:ext cx="266632" cy="911251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Google Shape;103;p18">
            <a:extLst>
              <a:ext uri="{FF2B5EF4-FFF2-40B4-BE49-F238E27FC236}">
                <a16:creationId xmlns:a16="http://schemas.microsoft.com/office/drawing/2014/main" id="{3EAB950A-151F-6345-9EA8-66B99E359B25}"/>
              </a:ext>
            </a:extLst>
          </p:cNvPr>
          <p:cNvSpPr/>
          <p:nvPr/>
        </p:nvSpPr>
        <p:spPr>
          <a:xfrm>
            <a:off x="2166547" y="3475815"/>
            <a:ext cx="3179146" cy="1298451"/>
          </a:xfrm>
          <a:prstGeom prst="rect">
            <a:avLst/>
          </a:prstGeom>
          <a:solidFill>
            <a:srgbClr val="C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1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ローカルにおける</a:t>
            </a:r>
            <a:r>
              <a:rPr lang="en-US" altLang="ja-JP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x</a:t>
            </a:r>
            <a:r>
              <a:rPr lang="ja-JP" altLang="en-US" sz="1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がなんのデータか宣言されずに、データ処理に使っていることが原因</a:t>
            </a:r>
            <a:endParaRPr lang="en-US" altLang="ja-JP" sz="12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ja-JP" altLang="en-US" sz="1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グローバルの</a:t>
            </a:r>
            <a:r>
              <a:rPr lang="en-US" altLang="ja-JP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x</a:t>
            </a:r>
            <a:r>
              <a:rPr lang="ja-JP" altLang="en-US" sz="1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を使いたいのであれば、</a:t>
            </a:r>
            <a:r>
              <a:rPr lang="en-US" altLang="ja-JP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x</a:t>
            </a:r>
            <a:r>
              <a:rPr lang="ja-JP" altLang="en-US" sz="1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を「呼び出した」のち、ローカル領域で別の変数に引き渡してから使う</a:t>
            </a:r>
            <a:r>
              <a:rPr lang="en-US" altLang="ja-JP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</a:t>
            </a:r>
            <a:r>
              <a:rPr lang="ja-JP" altLang="en-US" sz="1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もしくはグローバル宣言する</a:t>
            </a:r>
            <a:r>
              <a:rPr lang="en-US" altLang="ja-JP" sz="1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sz="12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74663E7-BE54-4246-9AE3-3E93765D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38" y="3552070"/>
            <a:ext cx="1364463" cy="1511406"/>
          </a:xfrm>
          <a:prstGeom prst="rect">
            <a:avLst/>
          </a:prstGeom>
        </p:spPr>
      </p:pic>
      <p:sp>
        <p:nvSpPr>
          <p:cNvPr id="25" name="Google Shape;105;p18">
            <a:extLst>
              <a:ext uri="{FF2B5EF4-FFF2-40B4-BE49-F238E27FC236}">
                <a16:creationId xmlns:a16="http://schemas.microsoft.com/office/drawing/2014/main" id="{E4C8F407-D54B-2844-BD49-355E93A5DBC1}"/>
              </a:ext>
            </a:extLst>
          </p:cNvPr>
          <p:cNvSpPr txBox="1">
            <a:spLocks/>
          </p:cNvSpPr>
          <p:nvPr/>
        </p:nvSpPr>
        <p:spPr>
          <a:xfrm>
            <a:off x="5645054" y="4168247"/>
            <a:ext cx="714935" cy="239577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769A8740-97B6-9C4D-9490-E0DE2E1D2FE8}"/>
              </a:ext>
            </a:extLst>
          </p:cNvPr>
          <p:cNvSpPr/>
          <p:nvPr/>
        </p:nvSpPr>
        <p:spPr>
          <a:xfrm rot="4819314">
            <a:off x="6761143" y="3580767"/>
            <a:ext cx="266632" cy="911251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Google Shape;103;p18">
            <a:extLst>
              <a:ext uri="{FF2B5EF4-FFF2-40B4-BE49-F238E27FC236}">
                <a16:creationId xmlns:a16="http://schemas.microsoft.com/office/drawing/2014/main" id="{0EAE527D-645F-6047-89C8-FA3D6C91BBEB}"/>
              </a:ext>
            </a:extLst>
          </p:cNvPr>
          <p:cNvSpPr/>
          <p:nvPr/>
        </p:nvSpPr>
        <p:spPr>
          <a:xfrm>
            <a:off x="6706331" y="3536273"/>
            <a:ext cx="1974001" cy="886859"/>
          </a:xfrm>
          <a:prstGeom prst="rect">
            <a:avLst/>
          </a:prstGeom>
          <a:solidFill>
            <a:srgbClr val="C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ja-JP" altLang="en-US" sz="14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定義の例</a:t>
            </a:r>
            <a:r>
              <a:rPr lang="en-US" altLang="ja-JP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ja-JP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x</a:t>
            </a:r>
            <a:r>
              <a:rPr lang="ja-JP" altLang="en-US" sz="14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をグローバル変数から取ってきて、そのまま活用すると宣言する</a:t>
            </a:r>
            <a:endParaRPr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0E4BE98-9073-CA4A-9201-2078CEC56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341" y="4518677"/>
            <a:ext cx="798033" cy="511782"/>
          </a:xfrm>
          <a:prstGeom prst="rect">
            <a:avLst/>
          </a:prstGeom>
        </p:spPr>
      </p:pic>
      <p:sp>
        <p:nvSpPr>
          <p:cNvPr id="6" name="三角形 5">
            <a:extLst>
              <a:ext uri="{FF2B5EF4-FFF2-40B4-BE49-F238E27FC236}">
                <a16:creationId xmlns:a16="http://schemas.microsoft.com/office/drawing/2014/main" id="{AD35EF55-5459-F54E-8441-8E710B954163}"/>
              </a:ext>
            </a:extLst>
          </p:cNvPr>
          <p:cNvSpPr/>
          <p:nvPr/>
        </p:nvSpPr>
        <p:spPr>
          <a:xfrm rot="5400000">
            <a:off x="6702230" y="4708341"/>
            <a:ext cx="507614" cy="15110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2278BEAA-CEFE-0B49-9F01-45013D38AF54}"/>
              </a:ext>
            </a:extLst>
          </p:cNvPr>
          <p:cNvSpPr/>
          <p:nvPr/>
        </p:nvSpPr>
        <p:spPr>
          <a:xfrm>
            <a:off x="7028847" y="254054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関数と名前空間</a:t>
            </a:r>
          </a:p>
        </p:txBody>
      </p:sp>
    </p:spTree>
    <p:extLst>
      <p:ext uri="{BB962C8B-B14F-4D97-AF65-F5344CB8AC3E}">
        <p14:creationId xmlns:p14="http://schemas.microsoft.com/office/powerpoint/2010/main" val="3461744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E7A628C-D9D0-0946-BA91-1E7466F8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67" y="1685714"/>
            <a:ext cx="4127500" cy="3276600"/>
          </a:xfrm>
          <a:prstGeom prst="rect">
            <a:avLst/>
          </a:prstGeom>
        </p:spPr>
      </p:pic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16667" y="249766"/>
            <a:ext cx="7886700" cy="524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 dirty="0"/>
              <a:t>名前空間</a:t>
            </a:r>
            <a:endParaRPr dirty="0"/>
          </a:p>
        </p:txBody>
      </p:sp>
      <p:sp>
        <p:nvSpPr>
          <p:cNvPr id="99" name="Google Shape;99;p18"/>
          <p:cNvSpPr txBox="1"/>
          <p:nvPr/>
        </p:nvSpPr>
        <p:spPr>
          <a:xfrm>
            <a:off x="320575" y="1007573"/>
            <a:ext cx="3529882" cy="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-JP" altLang="en-US" sz="1800">
                <a:sym typeface="Verdana"/>
              </a:rPr>
              <a:t>スコープの種類</a:t>
            </a:r>
            <a:endParaRPr sz="1800" dirty="0">
              <a:sym typeface="Verdana"/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>
            <a:off x="254261" y="1301541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03;p18">
            <a:extLst>
              <a:ext uri="{FF2B5EF4-FFF2-40B4-BE49-F238E27FC236}">
                <a16:creationId xmlns:a16="http://schemas.microsoft.com/office/drawing/2014/main" id="{F8799C9E-044C-AF4A-9C3A-4EB027E6E356}"/>
              </a:ext>
            </a:extLst>
          </p:cNvPr>
          <p:cNvSpPr/>
          <p:nvPr/>
        </p:nvSpPr>
        <p:spPr>
          <a:xfrm>
            <a:off x="1752222" y="2834157"/>
            <a:ext cx="1787352" cy="772013"/>
          </a:xfrm>
          <a:prstGeom prst="rect">
            <a:avLst/>
          </a:prstGeom>
          <a:noFill/>
          <a:ln w="19050" cap="flat" cmpd="sng">
            <a:solidFill>
              <a:schemeClr val="accent4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4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2" name="Google Shape;103;p18">
            <a:extLst>
              <a:ext uri="{FF2B5EF4-FFF2-40B4-BE49-F238E27FC236}">
                <a16:creationId xmlns:a16="http://schemas.microsoft.com/office/drawing/2014/main" id="{988DA9EF-55B0-6247-AB8E-8CB8074DF3F6}"/>
              </a:ext>
            </a:extLst>
          </p:cNvPr>
          <p:cNvSpPr/>
          <p:nvPr/>
        </p:nvSpPr>
        <p:spPr>
          <a:xfrm>
            <a:off x="734087" y="1617992"/>
            <a:ext cx="3529304" cy="3019063"/>
          </a:xfrm>
          <a:prstGeom prst="rect">
            <a:avLst/>
          </a:prstGeom>
          <a:noFill/>
          <a:ln w="190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3" name="Google Shape;105;p18">
            <a:extLst>
              <a:ext uri="{FF2B5EF4-FFF2-40B4-BE49-F238E27FC236}">
                <a16:creationId xmlns:a16="http://schemas.microsoft.com/office/drawing/2014/main" id="{EE500890-BEB6-6646-8798-3D5BC486581C}"/>
              </a:ext>
            </a:extLst>
          </p:cNvPr>
          <p:cNvSpPr txBox="1">
            <a:spLocks/>
          </p:cNvSpPr>
          <p:nvPr/>
        </p:nvSpPr>
        <p:spPr>
          <a:xfrm>
            <a:off x="961486" y="2055394"/>
            <a:ext cx="2714968" cy="2145253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Google Shape;103;p18">
            <a:extLst>
              <a:ext uri="{FF2B5EF4-FFF2-40B4-BE49-F238E27FC236}">
                <a16:creationId xmlns:a16="http://schemas.microsoft.com/office/drawing/2014/main" id="{D1841704-3F35-B84C-8218-0E4A9A3B24D5}"/>
              </a:ext>
            </a:extLst>
          </p:cNvPr>
          <p:cNvSpPr/>
          <p:nvPr/>
        </p:nvSpPr>
        <p:spPr>
          <a:xfrm>
            <a:off x="160020" y="1450479"/>
            <a:ext cx="4410895" cy="3653066"/>
          </a:xfrm>
          <a:prstGeom prst="rect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5" name="フリーフォーム 34">
            <a:extLst>
              <a:ext uri="{FF2B5EF4-FFF2-40B4-BE49-F238E27FC236}">
                <a16:creationId xmlns:a16="http://schemas.microsoft.com/office/drawing/2014/main" id="{81FA6C44-F4FC-1F45-81C1-EC35D730D71A}"/>
              </a:ext>
            </a:extLst>
          </p:cNvPr>
          <p:cNvSpPr/>
          <p:nvPr/>
        </p:nvSpPr>
        <p:spPr>
          <a:xfrm rot="6321960">
            <a:off x="4775543" y="1617042"/>
            <a:ext cx="259434" cy="1690627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Google Shape;103;p18">
            <a:extLst>
              <a:ext uri="{FF2B5EF4-FFF2-40B4-BE49-F238E27FC236}">
                <a16:creationId xmlns:a16="http://schemas.microsoft.com/office/drawing/2014/main" id="{2F6AC8A2-CC63-FA47-B465-EAC00D4554E8}"/>
              </a:ext>
            </a:extLst>
          </p:cNvPr>
          <p:cNvSpPr/>
          <p:nvPr/>
        </p:nvSpPr>
        <p:spPr>
          <a:xfrm>
            <a:off x="4827864" y="2406420"/>
            <a:ext cx="1114271" cy="45509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G: Global</a:t>
            </a:r>
            <a:endParaRPr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A59BC305-BF06-234A-8A32-A1A359650FE2}"/>
              </a:ext>
            </a:extLst>
          </p:cNvPr>
          <p:cNvSpPr/>
          <p:nvPr/>
        </p:nvSpPr>
        <p:spPr>
          <a:xfrm rot="7165953">
            <a:off x="4136321" y="2643448"/>
            <a:ext cx="200313" cy="2098098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Google Shape;103;p18">
            <a:extLst>
              <a:ext uri="{FF2B5EF4-FFF2-40B4-BE49-F238E27FC236}">
                <a16:creationId xmlns:a16="http://schemas.microsoft.com/office/drawing/2014/main" id="{7C1BC656-A6CD-7D40-8DA4-A687CDEEE222}"/>
              </a:ext>
            </a:extLst>
          </p:cNvPr>
          <p:cNvSpPr/>
          <p:nvPr/>
        </p:nvSpPr>
        <p:spPr>
          <a:xfrm>
            <a:off x="4933299" y="3970960"/>
            <a:ext cx="920885" cy="41372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L: Local</a:t>
            </a:r>
            <a:endParaRPr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F30B04D3-62CA-DF4B-882F-CDDCB4F7CC38}"/>
              </a:ext>
            </a:extLst>
          </p:cNvPr>
          <p:cNvSpPr/>
          <p:nvPr/>
        </p:nvSpPr>
        <p:spPr>
          <a:xfrm rot="6183635">
            <a:off x="4587408" y="2194940"/>
            <a:ext cx="180308" cy="2164135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Google Shape;103;p18">
            <a:extLst>
              <a:ext uri="{FF2B5EF4-FFF2-40B4-BE49-F238E27FC236}">
                <a16:creationId xmlns:a16="http://schemas.microsoft.com/office/drawing/2014/main" id="{D0752C6A-7251-0C40-928A-C9611D48B2AE}"/>
              </a:ext>
            </a:extLst>
          </p:cNvPr>
          <p:cNvSpPr/>
          <p:nvPr/>
        </p:nvSpPr>
        <p:spPr>
          <a:xfrm>
            <a:off x="4593878" y="3187090"/>
            <a:ext cx="1348268" cy="413725"/>
          </a:xfrm>
          <a:prstGeom prst="rect">
            <a:avLst/>
          </a:prstGeom>
          <a:solidFill>
            <a:srgbClr val="C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ja-JP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E: Enclosure</a:t>
            </a:r>
            <a:endParaRPr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D06E4B91-1754-EF46-B228-7A5530F10B15}"/>
              </a:ext>
            </a:extLst>
          </p:cNvPr>
          <p:cNvSpPr/>
          <p:nvPr/>
        </p:nvSpPr>
        <p:spPr>
          <a:xfrm rot="6321960">
            <a:off x="4618533" y="1494738"/>
            <a:ext cx="161618" cy="389171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Google Shape;103;p18">
            <a:extLst>
              <a:ext uri="{FF2B5EF4-FFF2-40B4-BE49-F238E27FC236}">
                <a16:creationId xmlns:a16="http://schemas.microsoft.com/office/drawing/2014/main" id="{2C1627C4-C054-4C4D-AAEA-FF47605811D6}"/>
              </a:ext>
            </a:extLst>
          </p:cNvPr>
          <p:cNvSpPr/>
          <p:nvPr/>
        </p:nvSpPr>
        <p:spPr>
          <a:xfrm>
            <a:off x="4772048" y="1531081"/>
            <a:ext cx="1114271" cy="50060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B: Built-in</a:t>
            </a:r>
            <a:endParaRPr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43" name="Google Shape;100;p18">
            <a:extLst>
              <a:ext uri="{FF2B5EF4-FFF2-40B4-BE49-F238E27FC236}">
                <a16:creationId xmlns:a16="http://schemas.microsoft.com/office/drawing/2014/main" id="{B97B189A-0AE0-BB4B-924C-8F3BECEE935D}"/>
              </a:ext>
            </a:extLst>
          </p:cNvPr>
          <p:cNvCxnSpPr/>
          <p:nvPr/>
        </p:nvCxnSpPr>
        <p:spPr>
          <a:xfrm>
            <a:off x="4626924" y="1314511"/>
            <a:ext cx="1381494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99;p18">
            <a:extLst>
              <a:ext uri="{FF2B5EF4-FFF2-40B4-BE49-F238E27FC236}">
                <a16:creationId xmlns:a16="http://schemas.microsoft.com/office/drawing/2014/main" id="{6A1C3C42-6ACA-7B44-8073-273DC2A77E5D}"/>
              </a:ext>
            </a:extLst>
          </p:cNvPr>
          <p:cNvSpPr txBox="1"/>
          <p:nvPr/>
        </p:nvSpPr>
        <p:spPr>
          <a:xfrm>
            <a:off x="4695367" y="1036536"/>
            <a:ext cx="1237202" cy="2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ja-JP" altLang="en-US" sz="140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スコープの種類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cxnSp>
        <p:nvCxnSpPr>
          <p:cNvPr id="51" name="Google Shape;100;p18">
            <a:extLst>
              <a:ext uri="{FF2B5EF4-FFF2-40B4-BE49-F238E27FC236}">
                <a16:creationId xmlns:a16="http://schemas.microsoft.com/office/drawing/2014/main" id="{BA5E1FAE-9A9A-844C-8D1E-7EB2C6D10522}"/>
              </a:ext>
            </a:extLst>
          </p:cNvPr>
          <p:cNvCxnSpPr/>
          <p:nvPr/>
        </p:nvCxnSpPr>
        <p:spPr>
          <a:xfrm>
            <a:off x="6215200" y="1314511"/>
            <a:ext cx="1519643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99;p18">
            <a:extLst>
              <a:ext uri="{FF2B5EF4-FFF2-40B4-BE49-F238E27FC236}">
                <a16:creationId xmlns:a16="http://schemas.microsoft.com/office/drawing/2014/main" id="{2533FF33-5810-B745-96C9-B9BAB2207961}"/>
              </a:ext>
            </a:extLst>
          </p:cNvPr>
          <p:cNvSpPr txBox="1"/>
          <p:nvPr/>
        </p:nvSpPr>
        <p:spPr>
          <a:xfrm>
            <a:off x="6356420" y="1017257"/>
            <a:ext cx="1237202" cy="2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ja-JP" altLang="en-US" sz="140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要点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cxnSp>
        <p:nvCxnSpPr>
          <p:cNvPr id="53" name="Google Shape;100;p18">
            <a:extLst>
              <a:ext uri="{FF2B5EF4-FFF2-40B4-BE49-F238E27FC236}">
                <a16:creationId xmlns:a16="http://schemas.microsoft.com/office/drawing/2014/main" id="{53E340CE-5F8F-E245-932B-C58F2C025438}"/>
              </a:ext>
            </a:extLst>
          </p:cNvPr>
          <p:cNvCxnSpPr/>
          <p:nvPr/>
        </p:nvCxnSpPr>
        <p:spPr>
          <a:xfrm>
            <a:off x="7831967" y="1314511"/>
            <a:ext cx="1255904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99;p18">
            <a:extLst>
              <a:ext uri="{FF2B5EF4-FFF2-40B4-BE49-F238E27FC236}">
                <a16:creationId xmlns:a16="http://schemas.microsoft.com/office/drawing/2014/main" id="{A5D53636-1C7D-7E40-89E6-A6307551A5D6}"/>
              </a:ext>
            </a:extLst>
          </p:cNvPr>
          <p:cNvSpPr txBox="1"/>
          <p:nvPr/>
        </p:nvSpPr>
        <p:spPr>
          <a:xfrm>
            <a:off x="7803325" y="889461"/>
            <a:ext cx="1237202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ja-JP" altLang="en-US" sz="140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変数参照順</a:t>
            </a:r>
            <a:r>
              <a:rPr lang="en-US" altLang="ja-JP" sz="1400" dirty="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 (LEGB</a:t>
            </a:r>
            <a:r>
              <a:rPr lang="ja-JP" altLang="en-US" sz="140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ルール</a:t>
            </a:r>
            <a:r>
              <a:rPr lang="en-US" altLang="ja-JP" sz="1400" dirty="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)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sp>
        <p:nvSpPr>
          <p:cNvPr id="55" name="Google Shape;105;p18">
            <a:extLst>
              <a:ext uri="{FF2B5EF4-FFF2-40B4-BE49-F238E27FC236}">
                <a16:creationId xmlns:a16="http://schemas.microsoft.com/office/drawing/2014/main" id="{EC97E838-2361-D741-AA56-443F8D5EBC77}"/>
              </a:ext>
            </a:extLst>
          </p:cNvPr>
          <p:cNvSpPr txBox="1">
            <a:spLocks/>
          </p:cNvSpPr>
          <p:nvPr/>
        </p:nvSpPr>
        <p:spPr>
          <a:xfrm>
            <a:off x="5996100" y="1439614"/>
            <a:ext cx="2039795" cy="68354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200"/>
              <a:t>モジュールを超えて、参照できる変数群</a:t>
            </a:r>
            <a:r>
              <a:rPr lang="en-US" altLang="ja-JP" sz="1200" dirty="0"/>
              <a:t> ("print", "list"</a:t>
            </a:r>
            <a:r>
              <a:rPr lang="ja-JP" altLang="en-US" sz="1200"/>
              <a:t>など</a:t>
            </a:r>
            <a:r>
              <a:rPr lang="en-US" altLang="ja-JP" sz="1200" dirty="0"/>
              <a:t>)</a:t>
            </a:r>
            <a:endParaRPr lang="ja-JP" altLang="en-US" sz="1200"/>
          </a:p>
        </p:txBody>
      </p:sp>
      <p:sp>
        <p:nvSpPr>
          <p:cNvPr id="56" name="Google Shape;105;p18">
            <a:extLst>
              <a:ext uri="{FF2B5EF4-FFF2-40B4-BE49-F238E27FC236}">
                <a16:creationId xmlns:a16="http://schemas.microsoft.com/office/drawing/2014/main" id="{F4EB33A1-31E6-7B4E-A399-5121B4914053}"/>
              </a:ext>
            </a:extLst>
          </p:cNvPr>
          <p:cNvSpPr txBox="1">
            <a:spLocks/>
          </p:cNvSpPr>
          <p:nvPr/>
        </p:nvSpPr>
        <p:spPr>
          <a:xfrm>
            <a:off x="6024907" y="2377191"/>
            <a:ext cx="2039795" cy="5135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200"/>
              <a:t>モジュール</a:t>
            </a:r>
            <a:r>
              <a:rPr lang="en-US" altLang="ja-JP" sz="1200" dirty="0"/>
              <a:t> (~.</a:t>
            </a:r>
            <a:r>
              <a:rPr lang="en-US" altLang="ja-JP" sz="1200" dirty="0" err="1"/>
              <a:t>py</a:t>
            </a:r>
            <a:r>
              <a:rPr lang="ja-JP" altLang="en-US" sz="1200"/>
              <a:t>という単位</a:t>
            </a:r>
            <a:r>
              <a:rPr lang="en-US" altLang="ja-JP" sz="1200" dirty="0"/>
              <a:t>) </a:t>
            </a:r>
            <a:r>
              <a:rPr lang="ja-JP" altLang="en-US" sz="1200"/>
              <a:t>で定義される変数群</a:t>
            </a:r>
          </a:p>
        </p:txBody>
      </p:sp>
      <p:sp>
        <p:nvSpPr>
          <p:cNvPr id="57" name="Google Shape;105;p18">
            <a:extLst>
              <a:ext uri="{FF2B5EF4-FFF2-40B4-BE49-F238E27FC236}">
                <a16:creationId xmlns:a16="http://schemas.microsoft.com/office/drawing/2014/main" id="{B1361165-BCB8-184C-925D-06A2B2AE81AF}"/>
              </a:ext>
            </a:extLst>
          </p:cNvPr>
          <p:cNvSpPr txBox="1">
            <a:spLocks/>
          </p:cNvSpPr>
          <p:nvPr/>
        </p:nvSpPr>
        <p:spPr>
          <a:xfrm>
            <a:off x="6043142" y="3052181"/>
            <a:ext cx="2039795" cy="68354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200"/>
              <a:t>関数のネスト</a:t>
            </a:r>
            <a:r>
              <a:rPr lang="en-US" altLang="ja-JP" sz="1200" dirty="0"/>
              <a:t> (</a:t>
            </a:r>
            <a:r>
              <a:rPr lang="ja-JP" altLang="en-US" sz="1200"/>
              <a:t>入れ子</a:t>
            </a:r>
            <a:r>
              <a:rPr lang="en-US" altLang="ja-JP" sz="1200" dirty="0"/>
              <a:t>) </a:t>
            </a:r>
            <a:r>
              <a:rPr lang="ja-JP" altLang="en-US" sz="1200"/>
              <a:t>において、最深層以外の部分。</a:t>
            </a:r>
            <a:r>
              <a:rPr lang="en-US" altLang="ja-JP" sz="1200" dirty="0"/>
              <a:t>nonlocal </a:t>
            </a:r>
            <a:r>
              <a:rPr lang="ja-JP" altLang="en-US" sz="1200"/>
              <a:t>とも表現。</a:t>
            </a:r>
          </a:p>
        </p:txBody>
      </p:sp>
      <p:sp>
        <p:nvSpPr>
          <p:cNvPr id="58" name="Google Shape;105;p18">
            <a:extLst>
              <a:ext uri="{FF2B5EF4-FFF2-40B4-BE49-F238E27FC236}">
                <a16:creationId xmlns:a16="http://schemas.microsoft.com/office/drawing/2014/main" id="{71157C86-EB72-B043-B132-6F2B020D4210}"/>
              </a:ext>
            </a:extLst>
          </p:cNvPr>
          <p:cNvSpPr txBox="1">
            <a:spLocks/>
          </p:cNvSpPr>
          <p:nvPr/>
        </p:nvSpPr>
        <p:spPr>
          <a:xfrm>
            <a:off x="6047154" y="3895366"/>
            <a:ext cx="2039795" cy="564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200"/>
              <a:t>関数のネスト</a:t>
            </a:r>
            <a:r>
              <a:rPr lang="en-US" altLang="ja-JP" sz="1200" dirty="0"/>
              <a:t> (</a:t>
            </a:r>
            <a:r>
              <a:rPr lang="ja-JP" altLang="en-US" sz="1200"/>
              <a:t>入れ子</a:t>
            </a:r>
            <a:r>
              <a:rPr lang="en-US" altLang="ja-JP" sz="1200" dirty="0"/>
              <a:t>) </a:t>
            </a:r>
            <a:r>
              <a:rPr lang="ja-JP" altLang="en-US" sz="1200"/>
              <a:t>において、最深層の</a:t>
            </a:r>
            <a:r>
              <a:rPr lang="en-US" altLang="ja-JP" sz="1200" dirty="0"/>
              <a:t>def</a:t>
            </a:r>
            <a:r>
              <a:rPr lang="ja-JP" altLang="en-US" sz="1200"/>
              <a:t>の部分</a:t>
            </a:r>
          </a:p>
        </p:txBody>
      </p:sp>
      <p:sp>
        <p:nvSpPr>
          <p:cNvPr id="59" name="Google Shape;105;p18">
            <a:extLst>
              <a:ext uri="{FF2B5EF4-FFF2-40B4-BE49-F238E27FC236}">
                <a16:creationId xmlns:a16="http://schemas.microsoft.com/office/drawing/2014/main" id="{0BB028F3-8F31-6144-AD9B-5D89E4F46345}"/>
              </a:ext>
            </a:extLst>
          </p:cNvPr>
          <p:cNvSpPr txBox="1">
            <a:spLocks/>
          </p:cNvSpPr>
          <p:nvPr/>
        </p:nvSpPr>
        <p:spPr>
          <a:xfrm>
            <a:off x="8174930" y="1427392"/>
            <a:ext cx="590855" cy="564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4800" dirty="0"/>
              <a:t>4</a:t>
            </a:r>
            <a:endParaRPr lang="ja-JP" altLang="en-US" sz="4800"/>
          </a:p>
        </p:txBody>
      </p:sp>
      <p:sp>
        <p:nvSpPr>
          <p:cNvPr id="60" name="Google Shape;105;p18">
            <a:extLst>
              <a:ext uri="{FF2B5EF4-FFF2-40B4-BE49-F238E27FC236}">
                <a16:creationId xmlns:a16="http://schemas.microsoft.com/office/drawing/2014/main" id="{34E2732A-A955-C245-8494-C890640BE109}"/>
              </a:ext>
            </a:extLst>
          </p:cNvPr>
          <p:cNvSpPr txBox="1">
            <a:spLocks/>
          </p:cNvSpPr>
          <p:nvPr/>
        </p:nvSpPr>
        <p:spPr>
          <a:xfrm>
            <a:off x="8174930" y="2317223"/>
            <a:ext cx="590855" cy="564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4800" dirty="0"/>
              <a:t>3</a:t>
            </a:r>
            <a:endParaRPr lang="ja-JP" altLang="en-US" sz="4800"/>
          </a:p>
        </p:txBody>
      </p:sp>
      <p:sp>
        <p:nvSpPr>
          <p:cNvPr id="61" name="Google Shape;105;p18">
            <a:extLst>
              <a:ext uri="{FF2B5EF4-FFF2-40B4-BE49-F238E27FC236}">
                <a16:creationId xmlns:a16="http://schemas.microsoft.com/office/drawing/2014/main" id="{5870476D-5BE4-0541-BC69-DD13586211F3}"/>
              </a:ext>
            </a:extLst>
          </p:cNvPr>
          <p:cNvSpPr txBox="1">
            <a:spLocks/>
          </p:cNvSpPr>
          <p:nvPr/>
        </p:nvSpPr>
        <p:spPr>
          <a:xfrm>
            <a:off x="8174930" y="3124055"/>
            <a:ext cx="590855" cy="564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4800" dirty="0"/>
              <a:t>2</a:t>
            </a:r>
            <a:endParaRPr lang="ja-JP" altLang="en-US" sz="4800"/>
          </a:p>
        </p:txBody>
      </p:sp>
      <p:sp>
        <p:nvSpPr>
          <p:cNvPr id="62" name="Google Shape;105;p18">
            <a:extLst>
              <a:ext uri="{FF2B5EF4-FFF2-40B4-BE49-F238E27FC236}">
                <a16:creationId xmlns:a16="http://schemas.microsoft.com/office/drawing/2014/main" id="{2D49B1CA-E56C-2541-A920-5480E1ED0962}"/>
              </a:ext>
            </a:extLst>
          </p:cNvPr>
          <p:cNvSpPr txBox="1">
            <a:spLocks/>
          </p:cNvSpPr>
          <p:nvPr/>
        </p:nvSpPr>
        <p:spPr>
          <a:xfrm>
            <a:off x="8174930" y="3876923"/>
            <a:ext cx="590855" cy="564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4800" dirty="0"/>
              <a:t>1</a:t>
            </a:r>
            <a:endParaRPr lang="ja-JP" altLang="en-US" sz="4800"/>
          </a:p>
        </p:txBody>
      </p:sp>
      <p:cxnSp>
        <p:nvCxnSpPr>
          <p:cNvPr id="64" name="Google Shape;100;p18">
            <a:extLst>
              <a:ext uri="{FF2B5EF4-FFF2-40B4-BE49-F238E27FC236}">
                <a16:creationId xmlns:a16="http://schemas.microsoft.com/office/drawing/2014/main" id="{F51C9DDD-04CB-FE49-BA74-06C235424850}"/>
              </a:ext>
            </a:extLst>
          </p:cNvPr>
          <p:cNvCxnSpPr/>
          <p:nvPr/>
        </p:nvCxnSpPr>
        <p:spPr>
          <a:xfrm>
            <a:off x="6207797" y="2160331"/>
            <a:ext cx="1671607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5" name="Google Shape;100;p18">
            <a:extLst>
              <a:ext uri="{FF2B5EF4-FFF2-40B4-BE49-F238E27FC236}">
                <a16:creationId xmlns:a16="http://schemas.microsoft.com/office/drawing/2014/main" id="{A4868A65-EA0C-4A4A-9A51-517892FF6B24}"/>
              </a:ext>
            </a:extLst>
          </p:cNvPr>
          <p:cNvCxnSpPr/>
          <p:nvPr/>
        </p:nvCxnSpPr>
        <p:spPr>
          <a:xfrm>
            <a:off x="6227235" y="2944719"/>
            <a:ext cx="1671607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6" name="Google Shape;100;p18">
            <a:extLst>
              <a:ext uri="{FF2B5EF4-FFF2-40B4-BE49-F238E27FC236}">
                <a16:creationId xmlns:a16="http://schemas.microsoft.com/office/drawing/2014/main" id="{3FC779DF-9CAD-A348-A894-0C880F58AB9B}"/>
              </a:ext>
            </a:extLst>
          </p:cNvPr>
          <p:cNvCxnSpPr/>
          <p:nvPr/>
        </p:nvCxnSpPr>
        <p:spPr>
          <a:xfrm>
            <a:off x="6235243" y="3843407"/>
            <a:ext cx="1671607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7" name="Google Shape;100;p18">
            <a:extLst>
              <a:ext uri="{FF2B5EF4-FFF2-40B4-BE49-F238E27FC236}">
                <a16:creationId xmlns:a16="http://schemas.microsoft.com/office/drawing/2014/main" id="{855A58AF-9F50-684E-ACA8-FE3D632C13DB}"/>
              </a:ext>
            </a:extLst>
          </p:cNvPr>
          <p:cNvCxnSpPr/>
          <p:nvPr/>
        </p:nvCxnSpPr>
        <p:spPr>
          <a:xfrm>
            <a:off x="7995695" y="2159000"/>
            <a:ext cx="1037937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8" name="Google Shape;100;p18">
            <a:extLst>
              <a:ext uri="{FF2B5EF4-FFF2-40B4-BE49-F238E27FC236}">
                <a16:creationId xmlns:a16="http://schemas.microsoft.com/office/drawing/2014/main" id="{0051060F-2407-C04E-A9D7-E9CDDA26B48A}"/>
              </a:ext>
            </a:extLst>
          </p:cNvPr>
          <p:cNvCxnSpPr/>
          <p:nvPr/>
        </p:nvCxnSpPr>
        <p:spPr>
          <a:xfrm>
            <a:off x="8002590" y="2943388"/>
            <a:ext cx="1037937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9" name="Google Shape;100;p18">
            <a:extLst>
              <a:ext uri="{FF2B5EF4-FFF2-40B4-BE49-F238E27FC236}">
                <a16:creationId xmlns:a16="http://schemas.microsoft.com/office/drawing/2014/main" id="{B03B4444-285F-5A4B-A525-946A123E0058}"/>
              </a:ext>
            </a:extLst>
          </p:cNvPr>
          <p:cNvCxnSpPr/>
          <p:nvPr/>
        </p:nvCxnSpPr>
        <p:spPr>
          <a:xfrm>
            <a:off x="8002590" y="3837855"/>
            <a:ext cx="1037937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44" name="角丸四角形 43">
            <a:extLst>
              <a:ext uri="{FF2B5EF4-FFF2-40B4-BE49-F238E27FC236}">
                <a16:creationId xmlns:a16="http://schemas.microsoft.com/office/drawing/2014/main" id="{3464B567-1F2A-A14A-AEBF-777A7850D382}"/>
              </a:ext>
            </a:extLst>
          </p:cNvPr>
          <p:cNvSpPr/>
          <p:nvPr/>
        </p:nvSpPr>
        <p:spPr>
          <a:xfrm>
            <a:off x="7028847" y="254054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関数と名前空間</a:t>
            </a:r>
          </a:p>
        </p:txBody>
      </p:sp>
    </p:spTree>
    <p:extLst>
      <p:ext uri="{BB962C8B-B14F-4D97-AF65-F5344CB8AC3E}">
        <p14:creationId xmlns:p14="http://schemas.microsoft.com/office/powerpoint/2010/main" val="409619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16667" y="249766"/>
            <a:ext cx="7886700" cy="52446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>
              <a:buSzPts val="3000"/>
            </a:pPr>
            <a:r>
              <a:rPr lang="ja" altLang="en-US" dirty="0"/>
              <a:t>名前空間</a:t>
            </a:r>
            <a:endParaRPr dirty="0"/>
          </a:p>
        </p:txBody>
      </p:sp>
      <p:sp>
        <p:nvSpPr>
          <p:cNvPr id="99" name="Google Shape;99;p18"/>
          <p:cNvSpPr txBox="1"/>
          <p:nvPr/>
        </p:nvSpPr>
        <p:spPr>
          <a:xfrm>
            <a:off x="240565" y="927563"/>
            <a:ext cx="3529882" cy="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-JP" altLang="en-US" sz="1800">
                <a:sym typeface="Verdana"/>
              </a:rPr>
              <a:t>構文別の変数スコープ</a:t>
            </a:r>
            <a:endParaRPr sz="1800" dirty="0">
              <a:sym typeface="Verdana"/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>
            <a:off x="254261" y="1244391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5" name="Google Shape;93;p17">
            <a:extLst>
              <a:ext uri="{FF2B5EF4-FFF2-40B4-BE49-F238E27FC236}">
                <a16:creationId xmlns:a16="http://schemas.microsoft.com/office/drawing/2014/main" id="{95E2DAB6-BB89-3945-BAF5-93A894FA2BBD}"/>
              </a:ext>
            </a:extLst>
          </p:cNvPr>
          <p:cNvGraphicFramePr/>
          <p:nvPr>
            <p:extLst/>
          </p:nvPr>
        </p:nvGraphicFramePr>
        <p:xfrm>
          <a:off x="110269" y="1346890"/>
          <a:ext cx="8932960" cy="3672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9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0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0939">
                  <a:extLst>
                    <a:ext uri="{9D8B030D-6E8A-4147-A177-3AD203B41FA5}">
                      <a16:colId xmlns:a16="http://schemas.microsoft.com/office/drawing/2014/main" val="655067286"/>
                    </a:ext>
                  </a:extLst>
                </a:gridCol>
              </a:tblGrid>
              <a:tr h="3295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def (</a:t>
                      </a:r>
                      <a:r>
                        <a:rPr lang="ja" altLang="en-US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関数・メソッド</a:t>
                      </a:r>
                      <a:r>
                        <a:rPr lang="en-US" altLang="ja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 anchor="ctr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altLang="en-US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クラス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 anchor="ctr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for, while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 anchor="ctr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altLang="en-US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内包表記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 anchor="ctr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lambda</a:t>
                      </a:r>
                      <a:r>
                        <a:rPr lang="ja-JP" altLang="en-US" sz="130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関数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 anchor="ctr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alt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ローカル・グローバルスコープ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グローバルには漏れない</a:t>
                      </a:r>
                    </a:p>
                  </a:txBody>
                  <a:tcPr marL="100568" marR="100568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altLang="en-US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グローバルには漏れない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altLang="en-US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ローカルで定義した変数はグローバルに漏れる</a:t>
                      </a:r>
                      <a:endParaRPr sz="120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Python2</a:t>
                      </a:r>
                      <a:r>
                        <a:rPr lang="ja" altLang="en-US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では、ローカルで定義した変数がグローバルに漏れる。</a:t>
                      </a:r>
                      <a:r>
                        <a:rPr lang="en-US" altLang="ja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Python3</a:t>
                      </a:r>
                      <a:r>
                        <a:rPr lang="ja" altLang="en-US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では漏れない。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グローバルには漏れない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lnT w="9525" cap="flat" cmpd="sng" algn="ctr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外界との使い分け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呼び出しはそのままできる</a:t>
                      </a:r>
                      <a:endParaRPr lang="en-US" altLang="ja-JP"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変更は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'global </a:t>
                      </a:r>
                      <a:r>
                        <a:rPr lang="en-US" altLang="ja-JP" sz="1200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var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', 'nonlocal </a:t>
                      </a:r>
                      <a:r>
                        <a:rPr lang="en-US" altLang="ja-JP" sz="1200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var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' </a:t>
                      </a: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という宣言で可能。しないとエラーになる。</a:t>
                      </a:r>
                      <a:endParaRPr lang="en-US" altLang="ja-JP"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呼び出しはそのままできる</a:t>
                      </a:r>
                      <a:endParaRPr lang="en-US" altLang="ja-JP"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変更は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'global </a:t>
                      </a:r>
                      <a:r>
                        <a:rPr lang="en-US" altLang="ja-JP" sz="1200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var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', 'nonlocal </a:t>
                      </a:r>
                      <a:r>
                        <a:rPr lang="en-US" altLang="ja-JP" sz="1200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var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' </a:t>
                      </a: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という宣言で可能。しないと、同名のクラス変数が生成される。</a:t>
                      </a:r>
                      <a:endParaRPr lang="en-US" altLang="ja-JP"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もともとグローバル変数に同じ記号が使われていると、上書きされる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グローバル変数の呼び出しは可。</a:t>
                      </a:r>
                      <a:endParaRPr lang="en-US" altLang="ja-JP"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単処理で書くため、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global </a:t>
                      </a:r>
                      <a:r>
                        <a:rPr lang="en-US" altLang="ja-JP" sz="1200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var</a:t>
                      </a: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のような宣言はできない。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グローバル変数の呼び出しは可。</a:t>
                      </a:r>
                      <a:endParaRPr lang="en-US" altLang="ja-JP"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行で書くため、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global </a:t>
                      </a:r>
                      <a:r>
                        <a:rPr lang="en-US" altLang="ja-JP" sz="1200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var</a:t>
                      </a: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のような宣言はできない。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28219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alt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グローバルからのアクセス可否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altLang="en-US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不可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" sz="1200" b="1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class.var</a:t>
                      </a:r>
                      <a:r>
                        <a:rPr lang="en-US" altLang="ja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, </a:t>
                      </a:r>
                      <a:r>
                        <a:rPr lang="en-US" altLang="ja" sz="1200" b="1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instance.var</a:t>
                      </a:r>
                      <a:r>
                        <a:rPr lang="en-US" altLang="ja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</a:t>
                      </a:r>
                      <a:r>
                        <a:rPr lang="ja" altLang="en-US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という形式でアクセス可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アクセス可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(</a:t>
                      </a: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グローバル変数として定義される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不可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不可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00568" marR="100568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角丸四角形 5">
            <a:extLst>
              <a:ext uri="{FF2B5EF4-FFF2-40B4-BE49-F238E27FC236}">
                <a16:creationId xmlns:a16="http://schemas.microsoft.com/office/drawing/2014/main" id="{DB45D868-4DEB-AB4F-B9A7-AD2C570117D9}"/>
              </a:ext>
            </a:extLst>
          </p:cNvPr>
          <p:cNvSpPr/>
          <p:nvPr/>
        </p:nvSpPr>
        <p:spPr>
          <a:xfrm>
            <a:off x="7028847" y="254054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関数と名前空間</a:t>
            </a:r>
          </a:p>
        </p:txBody>
      </p:sp>
    </p:spTree>
    <p:extLst>
      <p:ext uri="{BB962C8B-B14F-4D97-AF65-F5344CB8AC3E}">
        <p14:creationId xmlns:p14="http://schemas.microsoft.com/office/powerpoint/2010/main" val="335411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7EA274-5065-3248-9419-DE82E9AB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67" y="249766"/>
            <a:ext cx="7886700" cy="524465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変数スコープに関するリンク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6D0817-1771-904E-B1FF-D8DF605AE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1812"/>
            <a:ext cx="7886700" cy="3589854"/>
          </a:xfrm>
        </p:spPr>
        <p:txBody>
          <a:bodyPr>
            <a:normAutofit lnSpcReduction="10000"/>
          </a:bodyPr>
          <a:lstStyle/>
          <a:p>
            <a:r>
              <a:rPr lang="en" altLang="ja-JP" dirty="0">
                <a:hlinkClick r:id="rId2"/>
              </a:rPr>
              <a:t>https://teratail.com/questions/150865</a:t>
            </a:r>
            <a:endParaRPr lang="en" altLang="ja-JP" dirty="0"/>
          </a:p>
          <a:p>
            <a:r>
              <a:rPr lang="en" altLang="ja-JP" dirty="0">
                <a:hlinkClick r:id="rId3"/>
              </a:rPr>
              <a:t>https://qiita.com/Liesegang/items/085f53a13ac140b84202</a:t>
            </a:r>
            <a:endParaRPr lang="en" altLang="ja-JP" dirty="0"/>
          </a:p>
          <a:p>
            <a:r>
              <a:rPr lang="en" altLang="ja-JP" dirty="0">
                <a:hlinkClick r:id="rId4"/>
              </a:rPr>
              <a:t>https://stackoverflow.com/questions/3611760/scoping-in-python-for-loops</a:t>
            </a:r>
            <a:endParaRPr lang="en" altLang="ja-JP" dirty="0"/>
          </a:p>
          <a:p>
            <a:r>
              <a:rPr lang="en" altLang="ja-JP" dirty="0">
                <a:hlinkClick r:id="rId5"/>
              </a:rPr>
              <a:t>https://stackoverflow.com/questions/15399752/trouble-accessing-global-var-in-while-loop</a:t>
            </a:r>
            <a:endParaRPr lang="en" altLang="ja-JP" dirty="0"/>
          </a:p>
          <a:p>
            <a:r>
              <a:rPr lang="en" altLang="ja-JP" dirty="0">
                <a:hlinkClick r:id="rId6"/>
              </a:rPr>
              <a:t>https://qiita.com/yoichi22/items/8ae2ca180407a5ad5a6d</a:t>
            </a:r>
            <a:endParaRPr lang="en" altLang="ja-JP" dirty="0"/>
          </a:p>
          <a:p>
            <a:r>
              <a:rPr lang="en" altLang="ja-JP" dirty="0">
                <a:hlinkClick r:id="rId7"/>
              </a:rPr>
              <a:t>https://qiita.com/FGtatsuro/items/be22c520e62a1d100e09</a:t>
            </a:r>
            <a:endParaRPr lang="en" altLang="ja-JP" dirty="0"/>
          </a:p>
          <a:p>
            <a:r>
              <a:rPr lang="en" altLang="ja-JP" dirty="0">
                <a:hlinkClick r:id="rId8"/>
              </a:rPr>
              <a:t>https://www.headboost.jp/python-scope-global-local-variables/#1_Python</a:t>
            </a:r>
            <a:endParaRPr lang="en" altLang="ja-JP" dirty="0"/>
          </a:p>
          <a:p>
            <a:r>
              <a:rPr lang="en" altLang="ja-JP" dirty="0">
                <a:hlinkClick r:id="rId9"/>
              </a:rPr>
              <a:t>https://qiita.com/yubessy/items/bfcce577e2266ce86641</a:t>
            </a:r>
            <a:endParaRPr lang="en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15273E5-0484-204C-805A-10133AA6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7C88210D-AB28-1042-A114-0BC77F0E2CB6}"/>
              </a:ext>
            </a:extLst>
          </p:cNvPr>
          <p:cNvSpPr/>
          <p:nvPr/>
        </p:nvSpPr>
        <p:spPr>
          <a:xfrm>
            <a:off x="7028847" y="254054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関数と名前空間</a:t>
            </a:r>
          </a:p>
        </p:txBody>
      </p:sp>
    </p:spTree>
    <p:extLst>
      <p:ext uri="{BB962C8B-B14F-4D97-AF65-F5344CB8AC3E}">
        <p14:creationId xmlns:p14="http://schemas.microsoft.com/office/powerpoint/2010/main" val="133678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/>
              <a:t>リスト・タプル・セット・辞書の比較</a:t>
            </a:r>
            <a:endParaRPr/>
          </a:p>
        </p:txBody>
      </p:sp>
      <p:graphicFrame>
        <p:nvGraphicFramePr>
          <p:cNvPr id="93" name="Google Shape;93;p17"/>
          <p:cNvGraphicFramePr/>
          <p:nvPr>
            <p:extLst>
              <p:ext uri="{D42A27DB-BD31-4B8C-83A1-F6EECF244321}">
                <p14:modId xmlns:p14="http://schemas.microsoft.com/office/powerpoint/2010/main" val="1012485739"/>
              </p:ext>
            </p:extLst>
          </p:nvPr>
        </p:nvGraphicFramePr>
        <p:xfrm>
          <a:off x="333433" y="1026850"/>
          <a:ext cx="8120875" cy="38708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4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リスト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タプル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セット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辞書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格納できるデータ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あらゆるデータ (スカラ値、関数、クラス、リストなど)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あらゆるデータ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スカラ値のみ (文字、数字)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値にはあらゆるデータが入る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書き方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[a,b,c]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(a,b,c)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{1,2,3}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{“a”: 4, “b”: 6}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要素の変更</a:t>
                      </a:r>
                      <a:r>
                        <a:rPr lang="ja" alt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が</a:t>
                      </a: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可能か (mutable or immutable?)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mutable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immutable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mutable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キー: immutable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値: mutable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メリット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・データ操作の自由度が高い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・変数をまとめて代入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・関数の返り値をまとめて登録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・集合演算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・検索が早い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・検索、データ抽出が早い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・要素に名前をつけられる (検索条件の自由度が増す)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アクセス方法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インデックス (番号)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ja" sz="1300">
                          <a:solidFill>
                            <a:schemeClr val="dk2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インデックス (番号)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ja" sz="1300">
                          <a:solidFill>
                            <a:schemeClr val="dk2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インデックス (番号)</a:t>
                      </a:r>
                      <a:endParaRPr sz="13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キー (文字列や数値)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55CF085-AEA0-C44D-86C9-9EE3BD07B3C6}"/>
              </a:ext>
            </a:extLst>
          </p:cNvPr>
          <p:cNvSpPr/>
          <p:nvPr/>
        </p:nvSpPr>
        <p:spPr>
          <a:xfrm>
            <a:off x="7028847" y="245780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複数データの扱い</a:t>
            </a:r>
          </a:p>
        </p:txBody>
      </p:sp>
    </p:spTree>
    <p:extLst>
      <p:ext uri="{BB962C8B-B14F-4D97-AF65-F5344CB8AC3E}">
        <p14:creationId xmlns:p14="http://schemas.microsoft.com/office/powerpoint/2010/main" val="2166677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571B7D-1598-0140-8E27-8E059488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内包表記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4DF71F-EBDC-AA44-9BC0-B53FBB4C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sp>
        <p:nvSpPr>
          <p:cNvPr id="5" name="Google Shape;99;p18">
            <a:extLst>
              <a:ext uri="{FF2B5EF4-FFF2-40B4-BE49-F238E27FC236}">
                <a16:creationId xmlns:a16="http://schemas.microsoft.com/office/drawing/2014/main" id="{28C6D40F-561B-6949-AEDF-CD591A4D89F0}"/>
              </a:ext>
            </a:extLst>
          </p:cNvPr>
          <p:cNvSpPr txBox="1"/>
          <p:nvPr/>
        </p:nvSpPr>
        <p:spPr>
          <a:xfrm>
            <a:off x="297876" y="885084"/>
            <a:ext cx="3529882" cy="26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-JP" altLang="en-US" sz="1800">
                <a:sym typeface="Verdana"/>
              </a:rPr>
              <a:t>基本形</a:t>
            </a:r>
            <a:endParaRPr sz="1800" dirty="0">
              <a:sym typeface="Verdana"/>
            </a:endParaRPr>
          </a:p>
        </p:txBody>
      </p:sp>
      <p:cxnSp>
        <p:nvCxnSpPr>
          <p:cNvPr id="6" name="Google Shape;100;p18">
            <a:extLst>
              <a:ext uri="{FF2B5EF4-FFF2-40B4-BE49-F238E27FC236}">
                <a16:creationId xmlns:a16="http://schemas.microsoft.com/office/drawing/2014/main" id="{8D4E7856-3C78-DB4C-A79C-B7E6BF55E180}"/>
              </a:ext>
            </a:extLst>
          </p:cNvPr>
          <p:cNvCxnSpPr/>
          <p:nvPr/>
        </p:nvCxnSpPr>
        <p:spPr>
          <a:xfrm>
            <a:off x="297876" y="2700475"/>
            <a:ext cx="3941562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0;p18">
            <a:extLst>
              <a:ext uri="{FF2B5EF4-FFF2-40B4-BE49-F238E27FC236}">
                <a16:creationId xmlns:a16="http://schemas.microsoft.com/office/drawing/2014/main" id="{5B2AF3D5-B783-3A4E-A25B-C59C93E5175C}"/>
              </a:ext>
            </a:extLst>
          </p:cNvPr>
          <p:cNvCxnSpPr/>
          <p:nvPr/>
        </p:nvCxnSpPr>
        <p:spPr>
          <a:xfrm>
            <a:off x="297876" y="1174071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9;p18">
            <a:extLst>
              <a:ext uri="{FF2B5EF4-FFF2-40B4-BE49-F238E27FC236}">
                <a16:creationId xmlns:a16="http://schemas.microsoft.com/office/drawing/2014/main" id="{F44F4B4D-FAA8-D645-9D89-849DD15D3B8A}"/>
              </a:ext>
            </a:extLst>
          </p:cNvPr>
          <p:cNvSpPr txBox="1"/>
          <p:nvPr/>
        </p:nvSpPr>
        <p:spPr>
          <a:xfrm>
            <a:off x="297876" y="2415414"/>
            <a:ext cx="1237202" cy="2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-JP" dirty="0">
                <a:sym typeface="Verdana"/>
              </a:rPr>
              <a:t>Tips</a:t>
            </a:r>
            <a:endParaRPr dirty="0">
              <a:sym typeface="Verdana"/>
            </a:endParaRPr>
          </a:p>
        </p:txBody>
      </p:sp>
      <p:sp>
        <p:nvSpPr>
          <p:cNvPr id="12" name="Google Shape;105;p18">
            <a:extLst>
              <a:ext uri="{FF2B5EF4-FFF2-40B4-BE49-F238E27FC236}">
                <a16:creationId xmlns:a16="http://schemas.microsoft.com/office/drawing/2014/main" id="{E4AD7BC0-8A4D-F64B-92C9-5ACA2FD26817}"/>
              </a:ext>
            </a:extLst>
          </p:cNvPr>
          <p:cNvSpPr txBox="1">
            <a:spLocks/>
          </p:cNvSpPr>
          <p:nvPr/>
        </p:nvSpPr>
        <p:spPr>
          <a:xfrm>
            <a:off x="319926" y="2798833"/>
            <a:ext cx="7041929" cy="2898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en-US" altLang="ja-JP" sz="1400" dirty="0"/>
              <a:t>if</a:t>
            </a:r>
            <a:r>
              <a:rPr lang="ja-JP" altLang="en-US" sz="1400"/>
              <a:t>処理は後置、</a:t>
            </a:r>
            <a:r>
              <a:rPr lang="en-US" altLang="ja-JP" sz="1400" dirty="0"/>
              <a:t>if ~ else... </a:t>
            </a:r>
            <a:r>
              <a:rPr lang="ja-JP" altLang="en-US" sz="1400"/>
              <a:t>は三項演算子と見做され前置で処理</a:t>
            </a:r>
          </a:p>
        </p:txBody>
      </p:sp>
      <p:sp>
        <p:nvSpPr>
          <p:cNvPr id="18" name="Google Shape;105;p18">
            <a:extLst>
              <a:ext uri="{FF2B5EF4-FFF2-40B4-BE49-F238E27FC236}">
                <a16:creationId xmlns:a16="http://schemas.microsoft.com/office/drawing/2014/main" id="{24D3A4E0-47F9-C347-AC97-47D5C9578FD5}"/>
              </a:ext>
            </a:extLst>
          </p:cNvPr>
          <p:cNvSpPr txBox="1">
            <a:spLocks/>
          </p:cNvSpPr>
          <p:nvPr/>
        </p:nvSpPr>
        <p:spPr>
          <a:xfrm>
            <a:off x="118287" y="2094718"/>
            <a:ext cx="8909966" cy="2229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050" dirty="0"/>
              <a:t>※1 </a:t>
            </a:r>
            <a:r>
              <a:rPr lang="ja-JP" altLang="en-US" sz="1050"/>
              <a:t>ジェネレータとは、「メモリを食わないリスト」のようなもの。反復処理で要素を生成するときに便利。</a:t>
            </a:r>
            <a:r>
              <a:rPr lang="en-US" altLang="ja-JP" sz="1050" dirty="0"/>
              <a:t>python3</a:t>
            </a:r>
            <a:r>
              <a:rPr lang="ja-JP" altLang="en-US" sz="1050"/>
              <a:t>の</a:t>
            </a:r>
            <a:r>
              <a:rPr lang="en-US" altLang="ja-JP" sz="1050" dirty="0"/>
              <a:t>range()</a:t>
            </a:r>
            <a:r>
              <a:rPr lang="ja-JP" altLang="en-US" sz="1050"/>
              <a:t>関数もこれに準じた処理をする</a:t>
            </a:r>
            <a:endParaRPr lang="en-US" altLang="ja-JP" sz="1050" dirty="0"/>
          </a:p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050" dirty="0"/>
              <a:t>※2 </a:t>
            </a:r>
            <a:r>
              <a:rPr lang="ja-JP" altLang="en-US" sz="1050"/>
              <a:t>タプル内包表記はない。リストから変形してあげよう</a:t>
            </a: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BF1236E6-7491-F848-B52B-C32CB63932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3536" y="1235985"/>
          <a:ext cx="8647108" cy="76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1777">
                  <a:extLst>
                    <a:ext uri="{9D8B030D-6E8A-4147-A177-3AD203B41FA5}">
                      <a16:colId xmlns:a16="http://schemas.microsoft.com/office/drawing/2014/main" val="1807769799"/>
                    </a:ext>
                  </a:extLst>
                </a:gridCol>
                <a:gridCol w="2161777">
                  <a:extLst>
                    <a:ext uri="{9D8B030D-6E8A-4147-A177-3AD203B41FA5}">
                      <a16:colId xmlns:a16="http://schemas.microsoft.com/office/drawing/2014/main" val="4011991974"/>
                    </a:ext>
                  </a:extLst>
                </a:gridCol>
                <a:gridCol w="2161777">
                  <a:extLst>
                    <a:ext uri="{9D8B030D-6E8A-4147-A177-3AD203B41FA5}">
                      <a16:colId xmlns:a16="http://schemas.microsoft.com/office/drawing/2014/main" val="1397185603"/>
                    </a:ext>
                  </a:extLst>
                </a:gridCol>
                <a:gridCol w="2161777">
                  <a:extLst>
                    <a:ext uri="{9D8B030D-6E8A-4147-A177-3AD203B41FA5}">
                      <a16:colId xmlns:a16="http://schemas.microsoft.com/office/drawing/2014/main" val="409834084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リスト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688" marR="121688" marT="91425" marB="91425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altLang="en-US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辞書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688" marR="121688" marT="91425" marB="91425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altLang="en-US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ジェネレータ</a:t>
                      </a:r>
                      <a:r>
                        <a:rPr lang="en-US" altLang="ja" sz="1300" baseline="300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endParaRPr sz="1300" baseline="300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688" marR="121688" marT="91425" marB="91425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altLang="en-US" sz="1300" dirty="0">
                          <a:solidFill>
                            <a:srgbClr val="FFFF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セット</a:t>
                      </a:r>
                      <a:endParaRPr sz="1300" dirty="0">
                        <a:solidFill>
                          <a:srgbClr val="FFFFFF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688" marR="121688" marT="91425" marB="91425">
                    <a:lnL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88165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ja-JP" sz="1200" dirty="0"/>
                        <a:t>[</a:t>
                      </a:r>
                      <a:r>
                        <a:rPr lang="en" altLang="ja-JP" sz="1200" dirty="0" err="1"/>
                        <a:t>i</a:t>
                      </a:r>
                      <a:r>
                        <a:rPr lang="ja-JP" altLang="en-US" sz="1200"/>
                        <a:t>の処理 </a:t>
                      </a:r>
                      <a:r>
                        <a:rPr lang="en" altLang="ja-JP" sz="1200" b="1" dirty="0"/>
                        <a:t>for</a:t>
                      </a:r>
                      <a:r>
                        <a:rPr lang="en" altLang="ja-JP" sz="1200" dirty="0"/>
                        <a:t> </a:t>
                      </a:r>
                      <a:r>
                        <a:rPr lang="en" altLang="ja-JP" sz="1200" dirty="0" err="1"/>
                        <a:t>i</a:t>
                      </a:r>
                      <a:r>
                        <a:rPr lang="en" altLang="ja-JP" sz="1200" dirty="0"/>
                        <a:t> </a:t>
                      </a:r>
                      <a:r>
                        <a:rPr lang="en" altLang="ja-JP" sz="1200" b="1" dirty="0"/>
                        <a:t>in</a:t>
                      </a:r>
                      <a:r>
                        <a:rPr lang="en" altLang="ja-JP" sz="1200" dirty="0"/>
                        <a:t> </a:t>
                      </a:r>
                      <a:r>
                        <a:rPr lang="ja-JP" altLang="en-US" sz="1200"/>
                        <a:t>配列など</a:t>
                      </a:r>
                      <a:r>
                        <a:rPr lang="en-US" altLang="ja-JP" sz="1200" dirty="0"/>
                        <a:t>]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688" marR="121688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{</a:t>
                      </a:r>
                      <a:r>
                        <a:rPr lang="ja-JP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キー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:</a:t>
                      </a:r>
                      <a:r>
                        <a:rPr lang="ja-JP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値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" altLang="ja-JP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for</a:t>
                      </a:r>
                      <a:r>
                        <a:rPr lang="en" altLang="ja-JP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" altLang="ja-JP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i</a:t>
                      </a:r>
                      <a:r>
                        <a:rPr lang="en" altLang="ja-JP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" altLang="ja-JP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in</a:t>
                      </a:r>
                      <a:r>
                        <a:rPr lang="en" altLang="ja-JP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ja-JP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配列など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}</a:t>
                      </a:r>
                      <a:endParaRPr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688" marR="121688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ja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</a:t>
                      </a:r>
                      <a:r>
                        <a:rPr lang="en" altLang="ja" sz="1200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</a:t>
                      </a: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の処理 </a:t>
                      </a:r>
                      <a:r>
                        <a:rPr lang="en" altLang="ja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for </a:t>
                      </a:r>
                      <a:r>
                        <a:rPr lang="en" altLang="ja" sz="1200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</a:t>
                      </a:r>
                      <a:r>
                        <a:rPr lang="en" altLang="ja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in </a:t>
                      </a: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配列など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688" marR="121688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ja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{</a:t>
                      </a:r>
                      <a:r>
                        <a:rPr lang="en" altLang="ja" sz="1200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</a:t>
                      </a: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の処理 </a:t>
                      </a:r>
                      <a:r>
                        <a:rPr lang="en" altLang="ja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for </a:t>
                      </a:r>
                      <a:r>
                        <a:rPr lang="en" altLang="ja" sz="1200" dirty="0" err="1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</a:t>
                      </a:r>
                      <a:r>
                        <a:rPr lang="en" altLang="ja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in </a:t>
                      </a:r>
                      <a:r>
                        <a:rPr lang="ja-JP" altLang="en-US" sz="12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配列など</a:t>
                      </a:r>
                      <a:r>
                        <a:rPr lang="en-US" altLang="ja-JP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}</a:t>
                      </a:r>
                      <a:endParaRPr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688" marR="121688" marT="91425" marB="91425">
                    <a:lnT w="9525" cap="flat" cmpd="sng">
                      <a:solidFill>
                        <a:srgbClr val="8E7CC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530880"/>
                  </a:ext>
                </a:extLst>
              </a:tr>
            </a:tbl>
          </a:graphicData>
        </a:graphic>
      </p:graphicFrame>
      <p:pic>
        <p:nvPicPr>
          <p:cNvPr id="23" name="図 22">
            <a:extLst>
              <a:ext uri="{FF2B5EF4-FFF2-40B4-BE49-F238E27FC236}">
                <a16:creationId xmlns:a16="http://schemas.microsoft.com/office/drawing/2014/main" id="{C220AAC7-E560-4844-8C98-A7DCFA78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20" y="3118902"/>
            <a:ext cx="2616200" cy="2413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B0CCEE6-C600-FE46-A7F0-E6E7B057D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9" y="3104097"/>
            <a:ext cx="3568700" cy="266700"/>
          </a:xfrm>
          <a:prstGeom prst="rect">
            <a:avLst/>
          </a:prstGeom>
        </p:spPr>
      </p:pic>
      <p:sp>
        <p:nvSpPr>
          <p:cNvPr id="28" name="Google Shape;105;p18">
            <a:extLst>
              <a:ext uri="{FF2B5EF4-FFF2-40B4-BE49-F238E27FC236}">
                <a16:creationId xmlns:a16="http://schemas.microsoft.com/office/drawing/2014/main" id="{771F0059-151B-BF43-9FFC-44FE579A181A}"/>
              </a:ext>
            </a:extLst>
          </p:cNvPr>
          <p:cNvSpPr txBox="1">
            <a:spLocks/>
          </p:cNvSpPr>
          <p:nvPr/>
        </p:nvSpPr>
        <p:spPr>
          <a:xfrm>
            <a:off x="273536" y="3380360"/>
            <a:ext cx="7041929" cy="2898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en-US" altLang="ja-JP" sz="1400" dirty="0"/>
              <a:t>for </a:t>
            </a:r>
            <a:r>
              <a:rPr lang="ja-JP" altLang="en-US" sz="1400"/>
              <a:t>を複数使うことも、</a:t>
            </a:r>
            <a:r>
              <a:rPr lang="en-US" altLang="ja-JP" sz="1400" dirty="0"/>
              <a:t>zip, enumerate</a:t>
            </a:r>
            <a:r>
              <a:rPr lang="ja-JP" altLang="en-US" sz="1400"/>
              <a:t>を併用することも可能</a:t>
            </a:r>
          </a:p>
        </p:txBody>
      </p:sp>
      <p:sp>
        <p:nvSpPr>
          <p:cNvPr id="31" name="Google Shape;105;p18">
            <a:extLst>
              <a:ext uri="{FF2B5EF4-FFF2-40B4-BE49-F238E27FC236}">
                <a16:creationId xmlns:a16="http://schemas.microsoft.com/office/drawing/2014/main" id="{F52A07B8-FED5-F040-AAF8-D8A9D20FEB8D}"/>
              </a:ext>
            </a:extLst>
          </p:cNvPr>
          <p:cNvSpPr txBox="1">
            <a:spLocks/>
          </p:cNvSpPr>
          <p:nvPr/>
        </p:nvSpPr>
        <p:spPr>
          <a:xfrm>
            <a:off x="273536" y="4282369"/>
            <a:ext cx="7041929" cy="2898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en-US" altLang="ja-JP" sz="1400" dirty="0"/>
              <a:t>lambda</a:t>
            </a:r>
            <a:r>
              <a:rPr lang="ja-JP" altLang="en-US" sz="1400"/>
              <a:t>式を利用することも可能</a:t>
            </a: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9D8A9031-078A-3D43-8698-A8C2C0200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20" y="4561822"/>
            <a:ext cx="5384800" cy="24130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6CBE01C-ACFE-CB42-A603-0F4D073F8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88" y="4853204"/>
            <a:ext cx="3632200" cy="266700"/>
          </a:xfrm>
          <a:prstGeom prst="rect">
            <a:avLst/>
          </a:prstGeom>
        </p:spPr>
      </p:pic>
      <p:sp>
        <p:nvSpPr>
          <p:cNvPr id="36" name="円弧 35">
            <a:extLst>
              <a:ext uri="{FF2B5EF4-FFF2-40B4-BE49-F238E27FC236}">
                <a16:creationId xmlns:a16="http://schemas.microsoft.com/office/drawing/2014/main" id="{6A6F59DE-6E2E-0340-9D15-FE23DEEA080A}"/>
              </a:ext>
            </a:extLst>
          </p:cNvPr>
          <p:cNvSpPr/>
          <p:nvPr/>
        </p:nvSpPr>
        <p:spPr>
          <a:xfrm rot="10800000">
            <a:off x="323030" y="4640421"/>
            <a:ext cx="501985" cy="398290"/>
          </a:xfrm>
          <a:prstGeom prst="arc">
            <a:avLst>
              <a:gd name="adj1" fmla="val 16200000"/>
              <a:gd name="adj2" fmla="val 4557800"/>
            </a:avLst>
          </a:prstGeom>
          <a:noFill/>
          <a:ln w="38100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A3A585C6-88BD-9047-9700-177FA9B61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88" y="3669900"/>
            <a:ext cx="3289300" cy="25400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EC9A8A5-AF90-C04D-A48E-45CC6595B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132" y="3972480"/>
            <a:ext cx="4398818" cy="277091"/>
          </a:xfrm>
          <a:prstGeom prst="rect">
            <a:avLst/>
          </a:prstGeom>
        </p:spPr>
      </p:pic>
      <p:sp>
        <p:nvSpPr>
          <p:cNvPr id="42" name="三角形 41">
            <a:extLst>
              <a:ext uri="{FF2B5EF4-FFF2-40B4-BE49-F238E27FC236}">
                <a16:creationId xmlns:a16="http://schemas.microsoft.com/office/drawing/2014/main" id="{55F2AD7A-D50C-B243-9FD9-5A485D7C9930}"/>
              </a:ext>
            </a:extLst>
          </p:cNvPr>
          <p:cNvSpPr/>
          <p:nvPr/>
        </p:nvSpPr>
        <p:spPr>
          <a:xfrm rot="5400000">
            <a:off x="5145999" y="4062566"/>
            <a:ext cx="260485" cy="113525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151E24A6-2A48-1B4A-909C-FAA46A740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3808" y="3948881"/>
            <a:ext cx="1701800" cy="33020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21068150-ACBC-E344-A0C1-0E932142CF13}"/>
              </a:ext>
            </a:extLst>
          </p:cNvPr>
          <p:cNvSpPr/>
          <p:nvPr/>
        </p:nvSpPr>
        <p:spPr>
          <a:xfrm>
            <a:off x="6298811" y="4622949"/>
            <a:ext cx="1508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[0, 0, 2, 6, 12]</a:t>
            </a:r>
            <a:endParaRPr lang="ja-JP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三角形 45">
            <a:extLst>
              <a:ext uri="{FF2B5EF4-FFF2-40B4-BE49-F238E27FC236}">
                <a16:creationId xmlns:a16="http://schemas.microsoft.com/office/drawing/2014/main" id="{B0275B85-29EF-774B-A71F-B776CE505CD6}"/>
              </a:ext>
            </a:extLst>
          </p:cNvPr>
          <p:cNvSpPr/>
          <p:nvPr/>
        </p:nvSpPr>
        <p:spPr>
          <a:xfrm rot="5400000">
            <a:off x="6067123" y="4744377"/>
            <a:ext cx="260485" cy="113525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A3DD815D-884D-3C4E-92B9-366F2AC44A5A}"/>
              </a:ext>
            </a:extLst>
          </p:cNvPr>
          <p:cNvSpPr/>
          <p:nvPr/>
        </p:nvSpPr>
        <p:spPr>
          <a:xfrm>
            <a:off x="5188656" y="3604472"/>
            <a:ext cx="2093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[[0,0], [0,1],...,[9,9]]</a:t>
            </a:r>
            <a:endParaRPr lang="ja-JP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三角形 47">
            <a:extLst>
              <a:ext uri="{FF2B5EF4-FFF2-40B4-BE49-F238E27FC236}">
                <a16:creationId xmlns:a16="http://schemas.microsoft.com/office/drawing/2014/main" id="{03481023-0EDC-6544-B558-F2C525AD93B3}"/>
              </a:ext>
            </a:extLst>
          </p:cNvPr>
          <p:cNvSpPr/>
          <p:nvPr/>
        </p:nvSpPr>
        <p:spPr>
          <a:xfrm rot="5400000">
            <a:off x="4525990" y="3738349"/>
            <a:ext cx="260485" cy="113525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F7E62937-2CD8-8B4A-A815-C8E604435452}"/>
              </a:ext>
            </a:extLst>
          </p:cNvPr>
          <p:cNvSpPr/>
          <p:nvPr/>
        </p:nvSpPr>
        <p:spPr>
          <a:xfrm>
            <a:off x="7028847" y="245780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複数データの扱い</a:t>
            </a:r>
          </a:p>
        </p:txBody>
      </p:sp>
    </p:spTree>
    <p:extLst>
      <p:ext uri="{BB962C8B-B14F-4D97-AF65-F5344CB8AC3E}">
        <p14:creationId xmlns:p14="http://schemas.microsoft.com/office/powerpoint/2010/main" val="370642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 dirty="0"/>
              <a:t>スライス・インデックス参照</a:t>
            </a:r>
            <a:endParaRPr dirty="0"/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8773FEF0-146B-864D-848E-D5E687D63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15816"/>
              </p:ext>
            </p:extLst>
          </p:nvPr>
        </p:nvGraphicFramePr>
        <p:xfrm>
          <a:off x="628650" y="1414242"/>
          <a:ext cx="8075516" cy="76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308">
                  <a:extLst>
                    <a:ext uri="{9D8B030D-6E8A-4147-A177-3AD203B41FA5}">
                      <a16:colId xmlns:a16="http://schemas.microsoft.com/office/drawing/2014/main" val="1161459840"/>
                    </a:ext>
                  </a:extLst>
                </a:gridCol>
                <a:gridCol w="823151">
                  <a:extLst>
                    <a:ext uri="{9D8B030D-6E8A-4147-A177-3AD203B41FA5}">
                      <a16:colId xmlns:a16="http://schemas.microsoft.com/office/drawing/2014/main" val="3466298336"/>
                    </a:ext>
                  </a:extLst>
                </a:gridCol>
                <a:gridCol w="823151">
                  <a:extLst>
                    <a:ext uri="{9D8B030D-6E8A-4147-A177-3AD203B41FA5}">
                      <a16:colId xmlns:a16="http://schemas.microsoft.com/office/drawing/2014/main" val="3970919706"/>
                    </a:ext>
                  </a:extLst>
                </a:gridCol>
                <a:gridCol w="823151">
                  <a:extLst>
                    <a:ext uri="{9D8B030D-6E8A-4147-A177-3AD203B41FA5}">
                      <a16:colId xmlns:a16="http://schemas.microsoft.com/office/drawing/2014/main" val="679356350"/>
                    </a:ext>
                  </a:extLst>
                </a:gridCol>
                <a:gridCol w="823151">
                  <a:extLst>
                    <a:ext uri="{9D8B030D-6E8A-4147-A177-3AD203B41FA5}">
                      <a16:colId xmlns:a16="http://schemas.microsoft.com/office/drawing/2014/main" val="588081941"/>
                    </a:ext>
                  </a:extLst>
                </a:gridCol>
                <a:gridCol w="823151">
                  <a:extLst>
                    <a:ext uri="{9D8B030D-6E8A-4147-A177-3AD203B41FA5}">
                      <a16:colId xmlns:a16="http://schemas.microsoft.com/office/drawing/2014/main" val="2361015036"/>
                    </a:ext>
                  </a:extLst>
                </a:gridCol>
                <a:gridCol w="823151">
                  <a:extLst>
                    <a:ext uri="{9D8B030D-6E8A-4147-A177-3AD203B41FA5}">
                      <a16:colId xmlns:a16="http://schemas.microsoft.com/office/drawing/2014/main" val="4203829809"/>
                    </a:ext>
                  </a:extLst>
                </a:gridCol>
                <a:gridCol w="823151">
                  <a:extLst>
                    <a:ext uri="{9D8B030D-6E8A-4147-A177-3AD203B41FA5}">
                      <a16:colId xmlns:a16="http://schemas.microsoft.com/office/drawing/2014/main" val="2781613144"/>
                    </a:ext>
                  </a:extLst>
                </a:gridCol>
                <a:gridCol w="823151">
                  <a:extLst>
                    <a:ext uri="{9D8B030D-6E8A-4147-A177-3AD203B41FA5}">
                      <a16:colId xmlns:a16="http://schemas.microsoft.com/office/drawing/2014/main" val="404247794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alt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インデックス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4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7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57098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3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中身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"a"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"b"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</a:t>
                      </a:r>
                      <a:r>
                        <a:rPr 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r>
                        <a:rPr 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</a:t>
                      </a: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r>
                        <a:rPr 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e</a:t>
                      </a: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r>
                        <a:rPr 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</a:t>
                      </a: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r>
                        <a:rPr 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</a:t>
                      </a: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r>
                        <a:rPr lang="en-US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h</a:t>
                      </a:r>
                      <a:r>
                        <a:rPr lang="en-US" altLang="ja-JP" sz="13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"</a:t>
                      </a:r>
                      <a:endParaRPr sz="13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340732"/>
                  </a:ext>
                </a:extLst>
              </a:tr>
            </a:tbl>
          </a:graphicData>
        </a:graphic>
      </p:graphicFrame>
      <p:sp>
        <p:nvSpPr>
          <p:cNvPr id="5" name="Google Shape;99;p18">
            <a:extLst>
              <a:ext uri="{FF2B5EF4-FFF2-40B4-BE49-F238E27FC236}">
                <a16:creationId xmlns:a16="http://schemas.microsoft.com/office/drawing/2014/main" id="{F195CA63-A3FF-024E-9ABA-28F94C2D3DFE}"/>
              </a:ext>
            </a:extLst>
          </p:cNvPr>
          <p:cNvSpPr txBox="1"/>
          <p:nvPr/>
        </p:nvSpPr>
        <p:spPr>
          <a:xfrm>
            <a:off x="332150" y="1023984"/>
            <a:ext cx="3529882" cy="26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-JP" altLang="en-US" sz="1800">
                <a:sym typeface="Verdana"/>
              </a:rPr>
              <a:t>リスト</a:t>
            </a:r>
            <a:r>
              <a:rPr lang="en-US" altLang="ja-JP" sz="1800" dirty="0">
                <a:sym typeface="Verdana"/>
              </a:rPr>
              <a:t> "</a:t>
            </a:r>
            <a:r>
              <a:rPr lang="en-US" altLang="ja-JP" sz="1800" dirty="0" err="1">
                <a:sym typeface="Verdana"/>
              </a:rPr>
              <a:t>alph</a:t>
            </a:r>
            <a:r>
              <a:rPr lang="en-US" altLang="ja-JP" sz="1800" dirty="0">
                <a:sym typeface="Verdana"/>
              </a:rPr>
              <a:t>"</a:t>
            </a:r>
            <a:endParaRPr sz="1800" dirty="0">
              <a:sym typeface="Verdana"/>
            </a:endParaRPr>
          </a:p>
        </p:txBody>
      </p:sp>
      <p:cxnSp>
        <p:nvCxnSpPr>
          <p:cNvPr id="6" name="Google Shape;100;p18">
            <a:extLst>
              <a:ext uri="{FF2B5EF4-FFF2-40B4-BE49-F238E27FC236}">
                <a16:creationId xmlns:a16="http://schemas.microsoft.com/office/drawing/2014/main" id="{7ECFAC7E-A54C-934C-9E7B-1451DDD5F27A}"/>
              </a:ext>
            </a:extLst>
          </p:cNvPr>
          <p:cNvCxnSpPr/>
          <p:nvPr/>
        </p:nvCxnSpPr>
        <p:spPr>
          <a:xfrm>
            <a:off x="380136" y="1312971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00;p18">
            <a:extLst>
              <a:ext uri="{FF2B5EF4-FFF2-40B4-BE49-F238E27FC236}">
                <a16:creationId xmlns:a16="http://schemas.microsoft.com/office/drawing/2014/main" id="{70B79A66-01CE-F646-B868-B8A81F45CCD5}"/>
              </a:ext>
            </a:extLst>
          </p:cNvPr>
          <p:cNvCxnSpPr/>
          <p:nvPr/>
        </p:nvCxnSpPr>
        <p:spPr>
          <a:xfrm>
            <a:off x="262605" y="2598195"/>
            <a:ext cx="1519643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99;p18">
            <a:extLst>
              <a:ext uri="{FF2B5EF4-FFF2-40B4-BE49-F238E27FC236}">
                <a16:creationId xmlns:a16="http://schemas.microsoft.com/office/drawing/2014/main" id="{FC85F7E1-BA83-0A4A-9573-AA4EDCDC4128}"/>
              </a:ext>
            </a:extLst>
          </p:cNvPr>
          <p:cNvSpPr txBox="1"/>
          <p:nvPr/>
        </p:nvSpPr>
        <p:spPr>
          <a:xfrm>
            <a:off x="460062" y="2313134"/>
            <a:ext cx="1124729" cy="2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ja-JP" altLang="en-US" sz="140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参照方法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cxnSp>
        <p:nvCxnSpPr>
          <p:cNvPr id="13" name="Google Shape;100;p18">
            <a:extLst>
              <a:ext uri="{FF2B5EF4-FFF2-40B4-BE49-F238E27FC236}">
                <a16:creationId xmlns:a16="http://schemas.microsoft.com/office/drawing/2014/main" id="{98C34E11-D59C-5B4E-9D5D-1B2D2BD33D18}"/>
              </a:ext>
            </a:extLst>
          </p:cNvPr>
          <p:cNvCxnSpPr>
            <a:cxnSpLocks/>
          </p:cNvCxnSpPr>
          <p:nvPr/>
        </p:nvCxnSpPr>
        <p:spPr>
          <a:xfrm>
            <a:off x="2949073" y="4401025"/>
            <a:ext cx="4115376" cy="0"/>
          </a:xfrm>
          <a:prstGeom prst="straightConnector1">
            <a:avLst/>
          </a:prstGeom>
          <a:noFill/>
          <a:ln w="730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1DD7D9B-AEA7-0B41-8CB4-3B19DE45E195}"/>
              </a:ext>
            </a:extLst>
          </p:cNvPr>
          <p:cNvSpPr/>
          <p:nvPr/>
        </p:nvSpPr>
        <p:spPr>
          <a:xfrm>
            <a:off x="550033" y="3474572"/>
            <a:ext cx="1011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alph</a:t>
            </a:r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[1:2]</a:t>
            </a:r>
            <a:endParaRPr lang="ja-JP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4ACA3E3-14B8-C745-9001-38816E5B60DA}"/>
              </a:ext>
            </a:extLst>
          </p:cNvPr>
          <p:cNvSpPr/>
          <p:nvPr/>
        </p:nvSpPr>
        <p:spPr>
          <a:xfrm>
            <a:off x="662243" y="4639206"/>
            <a:ext cx="7873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alph</a:t>
            </a:r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[:]</a:t>
            </a:r>
            <a:endParaRPr lang="ja-JP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07DE6CB-BCC9-0341-B7C4-79EDCEFBA686}"/>
              </a:ext>
            </a:extLst>
          </p:cNvPr>
          <p:cNvSpPr/>
          <p:nvPr/>
        </p:nvSpPr>
        <p:spPr>
          <a:xfrm>
            <a:off x="605336" y="2702007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alph</a:t>
            </a:r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[-2]</a:t>
            </a:r>
            <a:endParaRPr lang="ja-JP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F560083-D47D-E540-A910-C1E6C8E1177E}"/>
              </a:ext>
            </a:extLst>
          </p:cNvPr>
          <p:cNvSpPr/>
          <p:nvPr/>
        </p:nvSpPr>
        <p:spPr>
          <a:xfrm>
            <a:off x="644610" y="3082502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alph</a:t>
            </a:r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[0]</a:t>
            </a:r>
            <a:endParaRPr lang="ja-JP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8" name="Google Shape;100;p18">
            <a:extLst>
              <a:ext uri="{FF2B5EF4-FFF2-40B4-BE49-F238E27FC236}">
                <a16:creationId xmlns:a16="http://schemas.microsoft.com/office/drawing/2014/main" id="{BF77392F-3631-F14E-98FD-3EC162F2D7C7}"/>
              </a:ext>
            </a:extLst>
          </p:cNvPr>
          <p:cNvCxnSpPr>
            <a:cxnSpLocks/>
          </p:cNvCxnSpPr>
          <p:nvPr/>
        </p:nvCxnSpPr>
        <p:spPr>
          <a:xfrm>
            <a:off x="2091273" y="4793094"/>
            <a:ext cx="6727299" cy="0"/>
          </a:xfrm>
          <a:prstGeom prst="straightConnector1">
            <a:avLst/>
          </a:prstGeom>
          <a:noFill/>
          <a:ln w="730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DEDD31A-AE9A-0D4C-93F9-298B6461C6C3}"/>
              </a:ext>
            </a:extLst>
          </p:cNvPr>
          <p:cNvSpPr/>
          <p:nvPr/>
        </p:nvSpPr>
        <p:spPr>
          <a:xfrm>
            <a:off x="510759" y="4247137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alph</a:t>
            </a:r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[1:-2]</a:t>
            </a:r>
            <a:endParaRPr lang="ja-JP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AB943A3-66DE-DA48-8EBA-C2EEC252FFC1}"/>
              </a:ext>
            </a:extLst>
          </p:cNvPr>
          <p:cNvSpPr/>
          <p:nvPr/>
        </p:nvSpPr>
        <p:spPr>
          <a:xfrm>
            <a:off x="566864" y="3855067"/>
            <a:ext cx="978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alph</a:t>
            </a:r>
            <a:r>
              <a:rPr lang="en-US" altLang="ja-JP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[-2:]</a:t>
            </a:r>
            <a:endParaRPr lang="ja-JP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1" name="Google Shape;100;p18">
            <a:extLst>
              <a:ext uri="{FF2B5EF4-FFF2-40B4-BE49-F238E27FC236}">
                <a16:creationId xmlns:a16="http://schemas.microsoft.com/office/drawing/2014/main" id="{F08F3BDA-7B6E-5840-8F09-96624D3792BF}"/>
              </a:ext>
            </a:extLst>
          </p:cNvPr>
          <p:cNvCxnSpPr/>
          <p:nvPr/>
        </p:nvCxnSpPr>
        <p:spPr>
          <a:xfrm>
            <a:off x="7146965" y="4008955"/>
            <a:ext cx="1671607" cy="0"/>
          </a:xfrm>
          <a:prstGeom prst="straightConnector1">
            <a:avLst/>
          </a:prstGeom>
          <a:noFill/>
          <a:ln w="730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" name="Google Shape;100;p18">
            <a:extLst>
              <a:ext uri="{FF2B5EF4-FFF2-40B4-BE49-F238E27FC236}">
                <a16:creationId xmlns:a16="http://schemas.microsoft.com/office/drawing/2014/main" id="{C3C1EDFF-7028-8F4D-AD5D-D52018E9B16B}"/>
              </a:ext>
            </a:extLst>
          </p:cNvPr>
          <p:cNvCxnSpPr/>
          <p:nvPr/>
        </p:nvCxnSpPr>
        <p:spPr>
          <a:xfrm>
            <a:off x="2949073" y="3628460"/>
            <a:ext cx="857799" cy="0"/>
          </a:xfrm>
          <a:prstGeom prst="straightConnector1">
            <a:avLst/>
          </a:prstGeom>
          <a:noFill/>
          <a:ln w="730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" name="Google Shape;100;p18">
            <a:extLst>
              <a:ext uri="{FF2B5EF4-FFF2-40B4-BE49-F238E27FC236}">
                <a16:creationId xmlns:a16="http://schemas.microsoft.com/office/drawing/2014/main" id="{220AF92D-0189-2E45-9D8E-886431B010B5}"/>
              </a:ext>
            </a:extLst>
          </p:cNvPr>
          <p:cNvCxnSpPr/>
          <p:nvPr/>
        </p:nvCxnSpPr>
        <p:spPr>
          <a:xfrm>
            <a:off x="7124969" y="2855895"/>
            <a:ext cx="857799" cy="0"/>
          </a:xfrm>
          <a:prstGeom prst="straightConnector1">
            <a:avLst/>
          </a:prstGeom>
          <a:noFill/>
          <a:ln w="730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4" name="Google Shape;100;p18">
            <a:extLst>
              <a:ext uri="{FF2B5EF4-FFF2-40B4-BE49-F238E27FC236}">
                <a16:creationId xmlns:a16="http://schemas.microsoft.com/office/drawing/2014/main" id="{B20910D7-BF94-8C43-887D-A51EC2E8E600}"/>
              </a:ext>
            </a:extLst>
          </p:cNvPr>
          <p:cNvCxnSpPr/>
          <p:nvPr/>
        </p:nvCxnSpPr>
        <p:spPr>
          <a:xfrm>
            <a:off x="2091274" y="3236390"/>
            <a:ext cx="857799" cy="0"/>
          </a:xfrm>
          <a:prstGeom prst="straightConnector1">
            <a:avLst/>
          </a:prstGeom>
          <a:noFill/>
          <a:ln w="730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" name="Google Shape;100;p18">
            <a:extLst>
              <a:ext uri="{FF2B5EF4-FFF2-40B4-BE49-F238E27FC236}">
                <a16:creationId xmlns:a16="http://schemas.microsoft.com/office/drawing/2014/main" id="{0796D3DB-A0A1-C64B-BC1C-5DD4E5865985}"/>
              </a:ext>
            </a:extLst>
          </p:cNvPr>
          <p:cNvCxnSpPr>
            <a:cxnSpLocks/>
          </p:cNvCxnSpPr>
          <p:nvPr/>
        </p:nvCxnSpPr>
        <p:spPr>
          <a:xfrm rot="5400000">
            <a:off x="4194453" y="3818030"/>
            <a:ext cx="2447401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8" name="Google Shape;100;p18">
            <a:extLst>
              <a:ext uri="{FF2B5EF4-FFF2-40B4-BE49-F238E27FC236}">
                <a16:creationId xmlns:a16="http://schemas.microsoft.com/office/drawing/2014/main" id="{1E104544-D704-034A-B0E9-FD930B848614}"/>
              </a:ext>
            </a:extLst>
          </p:cNvPr>
          <p:cNvCxnSpPr>
            <a:cxnSpLocks/>
          </p:cNvCxnSpPr>
          <p:nvPr/>
        </p:nvCxnSpPr>
        <p:spPr>
          <a:xfrm rot="5400000">
            <a:off x="5840749" y="3818030"/>
            <a:ext cx="2447401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29" name="Google Shape;100;p18">
            <a:extLst>
              <a:ext uri="{FF2B5EF4-FFF2-40B4-BE49-F238E27FC236}">
                <a16:creationId xmlns:a16="http://schemas.microsoft.com/office/drawing/2014/main" id="{58B5C5F5-116D-D04F-8AE8-52E0CF17491F}"/>
              </a:ext>
            </a:extLst>
          </p:cNvPr>
          <p:cNvCxnSpPr>
            <a:cxnSpLocks/>
          </p:cNvCxnSpPr>
          <p:nvPr/>
        </p:nvCxnSpPr>
        <p:spPr>
          <a:xfrm rot="5400000">
            <a:off x="2536871" y="3818030"/>
            <a:ext cx="2447401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30" name="Google Shape;258;p27">
            <a:extLst>
              <a:ext uri="{FF2B5EF4-FFF2-40B4-BE49-F238E27FC236}">
                <a16:creationId xmlns:a16="http://schemas.microsoft.com/office/drawing/2014/main" id="{051C8CC6-2EE9-A64C-A1BF-EA4EAF0E11DE}"/>
              </a:ext>
            </a:extLst>
          </p:cNvPr>
          <p:cNvCxnSpPr/>
          <p:nvPr/>
        </p:nvCxnSpPr>
        <p:spPr>
          <a:xfrm>
            <a:off x="589581" y="3057268"/>
            <a:ext cx="815530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1" name="Google Shape;258;p27">
            <a:extLst>
              <a:ext uri="{FF2B5EF4-FFF2-40B4-BE49-F238E27FC236}">
                <a16:creationId xmlns:a16="http://schemas.microsoft.com/office/drawing/2014/main" id="{66286ACD-8A71-D649-87A1-00F39713E3C9}"/>
              </a:ext>
            </a:extLst>
          </p:cNvPr>
          <p:cNvCxnSpPr/>
          <p:nvPr/>
        </p:nvCxnSpPr>
        <p:spPr>
          <a:xfrm>
            <a:off x="605336" y="3390279"/>
            <a:ext cx="815530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" name="Google Shape;258;p27">
            <a:extLst>
              <a:ext uri="{FF2B5EF4-FFF2-40B4-BE49-F238E27FC236}">
                <a16:creationId xmlns:a16="http://schemas.microsoft.com/office/drawing/2014/main" id="{AC961181-D2F9-4C46-8A17-68C3D33AD200}"/>
              </a:ext>
            </a:extLst>
          </p:cNvPr>
          <p:cNvCxnSpPr/>
          <p:nvPr/>
        </p:nvCxnSpPr>
        <p:spPr>
          <a:xfrm>
            <a:off x="589581" y="3815970"/>
            <a:ext cx="815530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3" name="Google Shape;258;p27">
            <a:extLst>
              <a:ext uri="{FF2B5EF4-FFF2-40B4-BE49-F238E27FC236}">
                <a16:creationId xmlns:a16="http://schemas.microsoft.com/office/drawing/2014/main" id="{F8BCC523-E1A4-0B4E-B5CD-000DFF6C415F}"/>
              </a:ext>
            </a:extLst>
          </p:cNvPr>
          <p:cNvCxnSpPr/>
          <p:nvPr/>
        </p:nvCxnSpPr>
        <p:spPr>
          <a:xfrm>
            <a:off x="566864" y="4193892"/>
            <a:ext cx="815530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" name="Google Shape;258;p27">
            <a:extLst>
              <a:ext uri="{FF2B5EF4-FFF2-40B4-BE49-F238E27FC236}">
                <a16:creationId xmlns:a16="http://schemas.microsoft.com/office/drawing/2014/main" id="{A0879A9B-ACFA-2448-8CF4-984BF6D52A78}"/>
              </a:ext>
            </a:extLst>
          </p:cNvPr>
          <p:cNvCxnSpPr/>
          <p:nvPr/>
        </p:nvCxnSpPr>
        <p:spPr>
          <a:xfrm>
            <a:off x="596333" y="4624362"/>
            <a:ext cx="815530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5" name="Google Shape;100;p18">
            <a:extLst>
              <a:ext uri="{FF2B5EF4-FFF2-40B4-BE49-F238E27FC236}">
                <a16:creationId xmlns:a16="http://schemas.microsoft.com/office/drawing/2014/main" id="{7847FE44-3F9A-C74D-941F-D66B747B39D3}"/>
              </a:ext>
            </a:extLst>
          </p:cNvPr>
          <p:cNvCxnSpPr>
            <a:cxnSpLocks/>
          </p:cNvCxnSpPr>
          <p:nvPr/>
        </p:nvCxnSpPr>
        <p:spPr>
          <a:xfrm rot="5400000">
            <a:off x="867573" y="3818030"/>
            <a:ext cx="2447401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B969FC73-8E3D-B54B-9B69-773EAD1E1DB7}"/>
              </a:ext>
            </a:extLst>
          </p:cNvPr>
          <p:cNvSpPr/>
          <p:nvPr/>
        </p:nvSpPr>
        <p:spPr>
          <a:xfrm>
            <a:off x="7028847" y="245780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複数データの扱い</a:t>
            </a:r>
          </a:p>
        </p:txBody>
      </p:sp>
    </p:spTree>
    <p:extLst>
      <p:ext uri="{BB962C8B-B14F-4D97-AF65-F5344CB8AC3E}">
        <p14:creationId xmlns:p14="http://schemas.microsoft.com/office/powerpoint/2010/main" val="217660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9500" y="205325"/>
            <a:ext cx="8222100" cy="76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ja" altLang="en-US">
                <a:solidFill>
                  <a:schemeClr val="accent2">
                    <a:lumMod val="50000"/>
                  </a:schemeClr>
                </a:solidFill>
              </a:rPr>
              <a:t>はじめに</a:t>
            </a:r>
            <a:endParaRPr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173400" y="15597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村上朝成（むらかみともなり）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略歴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 sz="1600" dirty="0"/>
              <a:t>修士時代の研究でfortranで計算モデルを組んでいました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 sz="1600" dirty="0"/>
              <a:t>2014年に外資系消費財メーカーでPMの経験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 sz="1600" dirty="0"/>
              <a:t>2015年からSpeeeでデータサイエンティストを始めた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 sz="1600" dirty="0"/>
              <a:t>2018年から現職 (MSDという製薬会社で働いています)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趣味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 sz="1600" dirty="0"/>
              <a:t>ドライブ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 sz="1600" dirty="0"/>
              <a:t>旅行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ja" sz="1600" dirty="0"/>
              <a:t>株式投資</a:t>
            </a:r>
            <a:endParaRPr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341550" y="917375"/>
            <a:ext cx="20958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" altLang="en-US">
                <a:sym typeface="Verdana"/>
              </a:rPr>
              <a:t>講師紹介</a:t>
            </a:r>
            <a:endParaRPr>
              <a:sym typeface="Verdana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366450" y="1405050"/>
            <a:ext cx="24474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523" y="294475"/>
            <a:ext cx="2927898" cy="1744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63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16667" y="249766"/>
            <a:ext cx="7886700" cy="524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 dirty="0"/>
              <a:t>クラスとオブジェクト指向と</a:t>
            </a:r>
            <a:r>
              <a:rPr lang="en-US" altLang="ja" dirty="0"/>
              <a:t>Python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idx="1"/>
          </p:nvPr>
        </p:nvSpPr>
        <p:spPr>
          <a:xfrm>
            <a:off x="2775880" y="1406814"/>
            <a:ext cx="5925395" cy="1384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コードの更新 (リファクタリング) が楽になる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クラス内で絶対に決まる変数 (ローカル変数)と複製時に指定可能な変数 (インスタンス変数) がある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4294967295"/>
          </p:nvPr>
        </p:nvSpPr>
        <p:spPr>
          <a:xfrm>
            <a:off x="2775880" y="2884145"/>
            <a:ext cx="5819775" cy="827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関数や変数をまとめたり、隠したり、複製できたりする仕組みのこと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4294967295"/>
          </p:nvPr>
        </p:nvSpPr>
        <p:spPr>
          <a:xfrm>
            <a:off x="2775880" y="3982929"/>
            <a:ext cx="4372484" cy="827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sz="1600"/>
              <a:t>重複・共通する変数や関数をまとめる (スーパークラス)</a:t>
            </a:r>
            <a:endParaRPr sz="16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sz="1600"/>
              <a:t>スーパークラスから変数や関数をまとめて引き継いで、新しいクラスを作れる</a:t>
            </a:r>
            <a:endParaRPr sz="1600"/>
          </a:p>
        </p:txBody>
      </p:sp>
      <p:sp>
        <p:nvSpPr>
          <p:cNvPr id="99" name="Google Shape;99;p18"/>
          <p:cNvSpPr txBox="1"/>
          <p:nvPr/>
        </p:nvSpPr>
        <p:spPr>
          <a:xfrm>
            <a:off x="231045" y="1007573"/>
            <a:ext cx="5168100" cy="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" altLang="en-US" sz="1800">
                <a:sym typeface="Verdana"/>
              </a:rPr>
              <a:t>オブジェクト指向の</a:t>
            </a:r>
            <a:r>
              <a:rPr lang="en-US" altLang="ja" sz="1800">
                <a:sym typeface="Verdana"/>
              </a:rPr>
              <a:t>3</a:t>
            </a:r>
            <a:r>
              <a:rPr lang="ja" altLang="en-US" sz="1800">
                <a:sym typeface="Verdana"/>
              </a:rPr>
              <a:t>大特徴</a:t>
            </a:r>
            <a:endParaRPr sz="1800">
              <a:sym typeface="Verdana"/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>
            <a:off x="289650" y="1381551"/>
            <a:ext cx="24474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8"/>
          <p:cNvSpPr/>
          <p:nvPr/>
        </p:nvSpPr>
        <p:spPr>
          <a:xfrm>
            <a:off x="502200" y="1562286"/>
            <a:ext cx="2171400" cy="1073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クラス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502200" y="2761138"/>
            <a:ext cx="2171400" cy="1073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継承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02200" y="3970350"/>
            <a:ext cx="2171400" cy="1073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ポリモーフィズム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ED925CF8-DABC-3143-A863-11C0C453A4FA}"/>
              </a:ext>
            </a:extLst>
          </p:cNvPr>
          <p:cNvSpPr/>
          <p:nvPr/>
        </p:nvSpPr>
        <p:spPr>
          <a:xfrm>
            <a:off x="7028847" y="249766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クラスについて</a:t>
            </a:r>
          </a:p>
        </p:txBody>
      </p:sp>
    </p:spTree>
    <p:extLst>
      <p:ext uri="{BB962C8B-B14F-4D97-AF65-F5344CB8AC3E}">
        <p14:creationId xmlns:p14="http://schemas.microsoft.com/office/powerpoint/2010/main" val="3031243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74CA59D-1954-6E45-9A78-EC518AF0BE34}"/>
              </a:ext>
            </a:extLst>
          </p:cNvPr>
          <p:cNvSpPr/>
          <p:nvPr/>
        </p:nvSpPr>
        <p:spPr>
          <a:xfrm>
            <a:off x="7028847" y="249766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クラスについて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870E9A2-2E9F-8947-BB61-A211E6D0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すべてのクラスの継承を辿ると、</a:t>
            </a:r>
            <a:r>
              <a:rPr kumimoji="1" lang="en-US" altLang="ja-JP" dirty="0"/>
              <a:t>"object"</a:t>
            </a:r>
            <a:r>
              <a:rPr kumimoji="1" lang="ja-JP" altLang="en-US"/>
              <a:t>に辿り着く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C5F043-6587-F44B-B3FB-16D7EB12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C780E95-E395-484A-A08B-5B6E5A6B9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78" y="1123821"/>
            <a:ext cx="2973044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9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 dirty="0"/>
              <a:t>クラスについて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idx="1"/>
          </p:nvPr>
        </p:nvSpPr>
        <p:spPr>
          <a:xfrm>
            <a:off x="2832460" y="1568189"/>
            <a:ext cx="5925395" cy="1143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コードの更新 (リファクタリング) が楽になる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クラス内で絶対に決まる変数 (ローカル変数)と複製時に指定可能な変数 (インスタンス変数) がある</a:t>
            </a:r>
            <a:endParaRPr dirty="0"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4294967295"/>
          </p:nvPr>
        </p:nvSpPr>
        <p:spPr>
          <a:xfrm>
            <a:off x="2825467" y="2921720"/>
            <a:ext cx="5819775" cy="827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クラスの形質を受け継ぐ新しいクラスを簡単に複製できる (これを</a:t>
            </a:r>
            <a:r>
              <a:rPr lang="ja" b="1" dirty="0"/>
              <a:t>インスタンス</a:t>
            </a:r>
            <a:r>
              <a:rPr lang="ja" dirty="0"/>
              <a:t>という)</a:t>
            </a:r>
            <a:endParaRPr dirty="0"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4294967295"/>
          </p:nvPr>
        </p:nvSpPr>
        <p:spPr>
          <a:xfrm>
            <a:off x="2825467" y="4104407"/>
            <a:ext cx="5819775" cy="827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まとめて使う変数や関数をひとつに束ねることができる (このときの関数を</a:t>
            </a:r>
            <a:r>
              <a:rPr lang="ja" b="1"/>
              <a:t>メソッド</a:t>
            </a:r>
            <a:r>
              <a:rPr lang="ja"/>
              <a:t>とよぶ)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89650" y="1007573"/>
            <a:ext cx="2917200" cy="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" altLang="en-US" sz="1800">
                <a:sym typeface="Verdana"/>
              </a:rPr>
              <a:t>使うメリット</a:t>
            </a:r>
            <a:endParaRPr sz="1800">
              <a:sym typeface="Verdana"/>
            </a:endParaRPr>
          </a:p>
        </p:txBody>
      </p:sp>
      <p:cxnSp>
        <p:nvCxnSpPr>
          <p:cNvPr id="113" name="Google Shape;113;p19"/>
          <p:cNvCxnSpPr/>
          <p:nvPr/>
        </p:nvCxnSpPr>
        <p:spPr>
          <a:xfrm>
            <a:off x="289650" y="1381551"/>
            <a:ext cx="24474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9"/>
          <p:cNvSpPr/>
          <p:nvPr/>
        </p:nvSpPr>
        <p:spPr>
          <a:xfrm>
            <a:off x="502200" y="1551950"/>
            <a:ext cx="2171400" cy="1073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複製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502200" y="2761138"/>
            <a:ext cx="2171400" cy="1073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まとめる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502200" y="3970350"/>
            <a:ext cx="2171400" cy="1073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変数を隠す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168E6EA3-9DEE-544F-A596-77C7FA10373A}"/>
              </a:ext>
            </a:extLst>
          </p:cNvPr>
          <p:cNvSpPr/>
          <p:nvPr/>
        </p:nvSpPr>
        <p:spPr>
          <a:xfrm>
            <a:off x="7028847" y="249766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クラスについて</a:t>
            </a:r>
          </a:p>
        </p:txBody>
      </p:sp>
    </p:spTree>
    <p:extLst>
      <p:ext uri="{BB962C8B-B14F-4D97-AF65-F5344CB8AC3E}">
        <p14:creationId xmlns:p14="http://schemas.microsoft.com/office/powerpoint/2010/main" val="1992004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/>
              <a:t>クラスについて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idx="1"/>
          </p:nvPr>
        </p:nvSpPr>
        <p:spPr>
          <a:xfrm>
            <a:off x="4811845" y="1550298"/>
            <a:ext cx="4183565" cy="1143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altLang="en-US" sz="1600" dirty="0"/>
              <a:t>インスタンスごとに独立に生成される</a:t>
            </a:r>
            <a:r>
              <a:rPr lang="ja" sz="1600" dirty="0"/>
              <a:t>変数</a:t>
            </a:r>
            <a:endParaRPr sz="16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sz="1600" dirty="0"/>
              <a:t>__init__  (コンストラクタという) のエリアで記述</a:t>
            </a:r>
            <a:endParaRPr lang="en-US" altLang="ja" sz="1600" dirty="0"/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ja" altLang="ja-JP" sz="1600" b="1" dirty="0"/>
              <a:t>self.変数</a:t>
            </a:r>
            <a:r>
              <a:rPr lang="en-US" altLang="ja" sz="1600" b="1" dirty="0"/>
              <a:t> (</a:t>
            </a:r>
            <a:r>
              <a:rPr lang="ja" altLang="en-US" sz="1600" b="1" dirty="0"/>
              <a:t>クラス内</a:t>
            </a:r>
            <a:r>
              <a:rPr lang="en-US" altLang="ja" sz="1600" b="1" dirty="0"/>
              <a:t>), </a:t>
            </a:r>
            <a:r>
              <a:rPr lang="ja-JP" altLang="en-US" sz="1600" b="1"/>
              <a:t>インスタンス名</a:t>
            </a:r>
            <a:r>
              <a:rPr lang="en-US" altLang="ja-JP" sz="1600" b="1" dirty="0"/>
              <a:t>.</a:t>
            </a:r>
            <a:r>
              <a:rPr lang="ja-JP" altLang="en-US" sz="1600" b="1"/>
              <a:t>変数</a:t>
            </a:r>
            <a:r>
              <a:rPr lang="en-US" altLang="ja-JP" sz="1600" b="1" dirty="0"/>
              <a:t> (</a:t>
            </a:r>
            <a:r>
              <a:rPr lang="ja-JP" altLang="en-US" sz="1600" b="1"/>
              <a:t>クラス外</a:t>
            </a:r>
            <a:r>
              <a:rPr lang="en-US" altLang="ja-JP" sz="1600" b="1" dirty="0"/>
              <a:t>)</a:t>
            </a:r>
            <a:r>
              <a:rPr lang="en-US" altLang="ja" sz="1600" b="1" dirty="0"/>
              <a:t> </a:t>
            </a:r>
            <a:r>
              <a:rPr lang="ja" altLang="en-US" sz="1600" dirty="0"/>
              <a:t>でアクセスする</a:t>
            </a:r>
            <a:endParaRPr sz="1600"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4294967295"/>
          </p:nvPr>
        </p:nvSpPr>
        <p:spPr>
          <a:xfrm>
            <a:off x="4809229" y="2954403"/>
            <a:ext cx="3975100" cy="827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-JP" altLang="en-US" sz="1600"/>
              <a:t>インスタンスごとに作られず、クラスで固定される変数</a:t>
            </a:r>
            <a:endParaRPr sz="16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-JP" altLang="en-US" sz="1600" b="1"/>
              <a:t>クラス名</a:t>
            </a:r>
            <a:r>
              <a:rPr lang="en-US" altLang="ja-JP" sz="1600" b="1" dirty="0"/>
              <a:t>.</a:t>
            </a:r>
            <a:r>
              <a:rPr lang="ja-JP" altLang="en-US" sz="1600" b="1"/>
              <a:t>変数</a:t>
            </a:r>
            <a:r>
              <a:rPr lang="en-US" altLang="ja-JP" sz="1600" dirty="0"/>
              <a:t> </a:t>
            </a:r>
            <a:r>
              <a:rPr lang="ja-JP" altLang="en-US" sz="1600"/>
              <a:t>でクラス外からアクセスする</a:t>
            </a:r>
            <a:endParaRPr sz="1600" dirty="0"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4294967295"/>
          </p:nvPr>
        </p:nvSpPr>
        <p:spPr>
          <a:xfrm>
            <a:off x="4853166" y="4093986"/>
            <a:ext cx="3975100" cy="827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関数と同義 (クラスの中で記述するとこの名称になる)</a:t>
            </a:r>
            <a:endParaRPr dirty="0"/>
          </a:p>
        </p:txBody>
      </p:sp>
      <p:sp>
        <p:nvSpPr>
          <p:cNvPr id="125" name="Google Shape;125;p20"/>
          <p:cNvSpPr txBox="1"/>
          <p:nvPr/>
        </p:nvSpPr>
        <p:spPr>
          <a:xfrm>
            <a:off x="243930" y="1019003"/>
            <a:ext cx="2917200" cy="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" altLang="en-US" sz="1800">
                <a:sym typeface="Verdana"/>
              </a:rPr>
              <a:t>クラスの構造</a:t>
            </a:r>
            <a:endParaRPr sz="1800">
              <a:sym typeface="Verdana"/>
            </a:endParaRPr>
          </a:p>
        </p:txBody>
      </p:sp>
      <p:cxnSp>
        <p:nvCxnSpPr>
          <p:cNvPr id="126" name="Google Shape;126;p20"/>
          <p:cNvCxnSpPr/>
          <p:nvPr/>
        </p:nvCxnSpPr>
        <p:spPr>
          <a:xfrm>
            <a:off x="289650" y="1381551"/>
            <a:ext cx="24474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20"/>
          <p:cNvSpPr/>
          <p:nvPr/>
        </p:nvSpPr>
        <p:spPr>
          <a:xfrm>
            <a:off x="619805" y="1626923"/>
            <a:ext cx="1631400" cy="23007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変数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619800" y="4008479"/>
            <a:ext cx="1631400" cy="998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関数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2585160" y="2983727"/>
            <a:ext cx="2171400" cy="72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クラス変数</a:t>
            </a:r>
            <a:endParaRPr sz="2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2573730" y="1783577"/>
            <a:ext cx="2171400" cy="72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インスタンス変数</a:t>
            </a:r>
            <a:endParaRPr sz="2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2619450" y="4146029"/>
            <a:ext cx="2171400" cy="72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 b="1">
                <a:latin typeface="Meiryo UI" panose="020B0604030504040204" pitchFamily="34" charset="-128"/>
                <a:ea typeface="Meiryo UI" panose="020B0604030504040204" pitchFamily="34" charset="-128"/>
              </a:rPr>
              <a:t>メソッド</a:t>
            </a:r>
            <a:endParaRPr sz="22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F65CFEDF-72CD-FF42-9C62-0456434046AE}"/>
              </a:ext>
            </a:extLst>
          </p:cNvPr>
          <p:cNvSpPr/>
          <p:nvPr/>
        </p:nvSpPr>
        <p:spPr>
          <a:xfrm>
            <a:off x="7028847" y="249766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クラスについて</a:t>
            </a:r>
          </a:p>
        </p:txBody>
      </p:sp>
    </p:spTree>
    <p:extLst>
      <p:ext uri="{BB962C8B-B14F-4D97-AF65-F5344CB8AC3E}">
        <p14:creationId xmlns:p14="http://schemas.microsoft.com/office/powerpoint/2010/main" val="3795574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ja"/>
              <a:t>Member</a:t>
            </a:r>
            <a:r>
              <a:rPr lang="ja" altLang="en-US"/>
              <a:t>クラスを例に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289650" y="1022156"/>
            <a:ext cx="2917200" cy="29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" sz="1800" dirty="0">
                <a:sym typeface="Verdana"/>
              </a:rPr>
              <a:t>Member</a:t>
            </a:r>
            <a:r>
              <a:rPr lang="ja" altLang="en-US" sz="1800" dirty="0">
                <a:sym typeface="Verdana"/>
              </a:rPr>
              <a:t>クラス</a:t>
            </a:r>
            <a:endParaRPr sz="1800" dirty="0">
              <a:sym typeface="Verdana"/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>
            <a:off x="289650" y="1324401"/>
            <a:ext cx="24474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図 4">
            <a:extLst>
              <a:ext uri="{FF2B5EF4-FFF2-40B4-BE49-F238E27FC236}">
                <a16:creationId xmlns:a16="http://schemas.microsoft.com/office/drawing/2014/main" id="{3BE785F8-0E90-394E-91E4-18ED8EFE0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1970405"/>
            <a:ext cx="7040880" cy="3031490"/>
          </a:xfrm>
          <a:prstGeom prst="rect">
            <a:avLst/>
          </a:prstGeom>
        </p:spPr>
      </p:pic>
      <p:sp>
        <p:nvSpPr>
          <p:cNvPr id="17" name="Google Shape;105;p18">
            <a:extLst>
              <a:ext uri="{FF2B5EF4-FFF2-40B4-BE49-F238E27FC236}">
                <a16:creationId xmlns:a16="http://schemas.microsoft.com/office/drawing/2014/main" id="{D18C572D-8558-4343-B0CA-6AFDA8B1C4A2}"/>
              </a:ext>
            </a:extLst>
          </p:cNvPr>
          <p:cNvSpPr txBox="1">
            <a:spLocks/>
          </p:cNvSpPr>
          <p:nvPr/>
        </p:nvSpPr>
        <p:spPr>
          <a:xfrm>
            <a:off x="554424" y="1504591"/>
            <a:ext cx="6401754" cy="3507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ja-JP" altLang="en-US" b="1">
                <a:solidFill>
                  <a:schemeClr val="accent2">
                    <a:lumMod val="75000"/>
                  </a:schemeClr>
                </a:solidFill>
              </a:rPr>
              <a:t>クラス変数、インスタンス変数、メソッドはどれでしょうか？</a:t>
            </a:r>
            <a:endParaRPr lang="ja-JP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AA527E2-3A12-CF4A-8DF8-888BEF9E6042}"/>
              </a:ext>
            </a:extLst>
          </p:cNvPr>
          <p:cNvSpPr/>
          <p:nvPr/>
        </p:nvSpPr>
        <p:spPr>
          <a:xfrm>
            <a:off x="7028847" y="249766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クラスについて</a:t>
            </a:r>
          </a:p>
        </p:txBody>
      </p:sp>
    </p:spTree>
    <p:extLst>
      <p:ext uri="{BB962C8B-B14F-4D97-AF65-F5344CB8AC3E}">
        <p14:creationId xmlns:p14="http://schemas.microsoft.com/office/powerpoint/2010/main" val="3365844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ja"/>
              <a:t>Member</a:t>
            </a:r>
            <a:r>
              <a:rPr lang="ja" altLang="en-US"/>
              <a:t>クラスを例に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idx="1"/>
          </p:nvPr>
        </p:nvSpPr>
        <p:spPr>
          <a:xfrm>
            <a:off x="5156204" y="1927607"/>
            <a:ext cx="2512946" cy="781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name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age</a:t>
            </a:r>
            <a:endParaRPr dirty="0"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4294967295"/>
          </p:nvPr>
        </p:nvSpPr>
        <p:spPr>
          <a:xfrm>
            <a:off x="5168900" y="4068763"/>
            <a:ext cx="3975100" cy="827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__init__</a:t>
            </a:r>
            <a:r>
              <a:rPr lang="en-US" altLang="ja" dirty="0"/>
              <a:t> (</a:t>
            </a:r>
            <a:r>
              <a:rPr lang="ja" altLang="en-US" b="1" dirty="0"/>
              <a:t>特殊メソッド</a:t>
            </a:r>
            <a:r>
              <a:rPr lang="ja" altLang="en-US" dirty="0"/>
              <a:t>という</a:t>
            </a:r>
            <a:r>
              <a:rPr lang="en-US" altLang="ja" dirty="0"/>
              <a:t>)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dirty="0"/>
              <a:t>dump</a:t>
            </a:r>
            <a:endParaRPr dirty="0"/>
          </a:p>
        </p:txBody>
      </p:sp>
      <p:sp>
        <p:nvSpPr>
          <p:cNvPr id="141" name="Google Shape;141;p21"/>
          <p:cNvSpPr txBox="1"/>
          <p:nvPr/>
        </p:nvSpPr>
        <p:spPr>
          <a:xfrm>
            <a:off x="289650" y="1022156"/>
            <a:ext cx="2917200" cy="29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" altLang="en-US" sz="1800">
                <a:sym typeface="Verdana"/>
              </a:rPr>
              <a:t>クラスの構造</a:t>
            </a:r>
            <a:endParaRPr sz="1800">
              <a:sym typeface="Verdana"/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>
            <a:off x="289650" y="1381551"/>
            <a:ext cx="24474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1"/>
          <p:cNvSpPr/>
          <p:nvPr/>
        </p:nvSpPr>
        <p:spPr>
          <a:xfrm>
            <a:off x="619803" y="1823705"/>
            <a:ext cx="1631400" cy="19014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変数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619800" y="3983427"/>
            <a:ext cx="1631400" cy="998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関数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2619450" y="2939163"/>
            <a:ext cx="2171400" cy="72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ja" altLang="en-US" sz="2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クラス変数</a:t>
            </a:r>
            <a:endParaRPr sz="2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2619450" y="1927607"/>
            <a:ext cx="2171400" cy="72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ja" altLang="en-US" sz="2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インスタンス変数</a:t>
            </a:r>
            <a:endParaRPr sz="2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2619450" y="4120976"/>
            <a:ext cx="2171400" cy="72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ja" altLang="en-US" sz="2200" b="1">
                <a:latin typeface="Meiryo UI" panose="020B0604030504040204" pitchFamily="34" charset="-128"/>
                <a:ea typeface="Meiryo UI" panose="020B0604030504040204" pitchFamily="34" charset="-128"/>
              </a:rPr>
              <a:t>メソッド</a:t>
            </a:r>
            <a:endParaRPr sz="22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Google Shape;150;p21">
            <a:extLst>
              <a:ext uri="{FF2B5EF4-FFF2-40B4-BE49-F238E27FC236}">
                <a16:creationId xmlns:a16="http://schemas.microsoft.com/office/drawing/2014/main" id="{F3D0591C-B7A7-6641-9CA4-1722499E3E9D}"/>
              </a:ext>
            </a:extLst>
          </p:cNvPr>
          <p:cNvSpPr txBox="1">
            <a:spLocks/>
          </p:cNvSpPr>
          <p:nvPr/>
        </p:nvSpPr>
        <p:spPr>
          <a:xfrm>
            <a:off x="5156204" y="2916303"/>
            <a:ext cx="3747163" cy="8270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" altLang="en-US" sz="2000" dirty="0"/>
              <a:t>なし</a:t>
            </a:r>
            <a:endParaRPr lang="en-US" altLang="ja" dirty="0"/>
          </a:p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" sz="1400" dirty="0"/>
              <a:t>※x, y</a:t>
            </a:r>
            <a:r>
              <a:rPr lang="ja" altLang="en-US" sz="1400" dirty="0"/>
              <a:t>は呼び出されてはいるもののローカル内で定義利用されていないため、クラス変数にもローカル変数にも該当しない</a:t>
            </a:r>
            <a:endParaRPr lang="en" sz="1400" dirty="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5A462E6-B237-C34B-9D82-EF8CAA1B6221}"/>
              </a:ext>
            </a:extLst>
          </p:cNvPr>
          <p:cNvSpPr/>
          <p:nvPr/>
        </p:nvSpPr>
        <p:spPr>
          <a:xfrm>
            <a:off x="7028847" y="249766"/>
            <a:ext cx="1874520" cy="4207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クラスについて</a:t>
            </a:r>
          </a:p>
        </p:txBody>
      </p:sp>
    </p:spTree>
    <p:extLst>
      <p:ext uri="{BB962C8B-B14F-4D97-AF65-F5344CB8AC3E}">
        <p14:creationId xmlns:p14="http://schemas.microsoft.com/office/powerpoint/2010/main" val="1077312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/>
              <a:t>これまで学んだことの応用例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298350" y="976436"/>
            <a:ext cx="3882900" cy="29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" sz="1800" dirty="0">
                <a:sym typeface="Verdana"/>
              </a:rPr>
              <a:t>Web</a:t>
            </a:r>
            <a:r>
              <a:rPr lang="ja" altLang="en-US" sz="1800" dirty="0">
                <a:sym typeface="Verdana"/>
              </a:rPr>
              <a:t>ページをスクレイピング</a:t>
            </a:r>
            <a:endParaRPr sz="1800" dirty="0">
              <a:sym typeface="Verdana"/>
            </a:endParaRPr>
          </a:p>
        </p:txBody>
      </p:sp>
      <p:cxnSp>
        <p:nvCxnSpPr>
          <p:cNvPr id="157" name="Google Shape;157;p22"/>
          <p:cNvCxnSpPr/>
          <p:nvPr/>
        </p:nvCxnSpPr>
        <p:spPr>
          <a:xfrm>
            <a:off x="364315" y="1293390"/>
            <a:ext cx="3366300" cy="135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2"/>
          <p:cNvSpPr txBox="1"/>
          <p:nvPr/>
        </p:nvSpPr>
        <p:spPr>
          <a:xfrm>
            <a:off x="471275" y="1482680"/>
            <a:ext cx="58839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https://headlines.yahoo.co.jp/article?a=20181006-00239909-toyo-soci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75" y="2167700"/>
            <a:ext cx="4605330" cy="26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1642700" y="3339225"/>
            <a:ext cx="1831200" cy="1499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 rot="-972836">
            <a:off x="3016086" y="3341684"/>
            <a:ext cx="2746841" cy="623414"/>
          </a:xfrm>
          <a:custGeom>
            <a:avLst/>
            <a:gdLst/>
            <a:ahLst/>
            <a:cxnLst/>
            <a:rect l="l" t="t" r="r" b="b"/>
            <a:pathLst>
              <a:path w="47396" h="24775" extrusionOk="0">
                <a:moveTo>
                  <a:pt x="36085" y="0"/>
                </a:moveTo>
                <a:lnTo>
                  <a:pt x="0" y="24775"/>
                </a:lnTo>
                <a:lnTo>
                  <a:pt x="47396" y="18312"/>
                </a:lnTo>
              </a:path>
            </a:pathLst>
          </a:cu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Google Shape;162;p22"/>
          <p:cNvSpPr/>
          <p:nvPr/>
        </p:nvSpPr>
        <p:spPr>
          <a:xfrm>
            <a:off x="4572000" y="2854475"/>
            <a:ext cx="3951000" cy="1365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rgbClr val="FFFFFF"/>
                </a:solidFill>
              </a:rPr>
              <a:t>本文</a:t>
            </a:r>
            <a:endParaRPr sz="17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rgbClr val="FFFFFF"/>
                </a:solidFill>
              </a:rPr>
              <a:t>Xpath: &lt;p class=”</a:t>
            </a:r>
            <a:r>
              <a:rPr lang="ja"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ynDetailText yjDirectSLinkTarget</a:t>
            </a:r>
            <a:r>
              <a:rPr lang="ja" sz="1700">
                <a:solidFill>
                  <a:srgbClr val="FFFFFF"/>
                </a:solidFill>
              </a:rPr>
              <a:t>”&gt;</a:t>
            </a:r>
            <a:endParaRPr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97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/>
              <a:t>これまで学んだことの応用例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332640" y="996143"/>
            <a:ext cx="3882900" cy="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" altLang="en-US" sz="1800" dirty="0">
                <a:sym typeface="Verdana"/>
              </a:rPr>
              <a:t>コードの全体はこちら</a:t>
            </a:r>
            <a:endParaRPr sz="1800" dirty="0">
              <a:sym typeface="Verdana"/>
            </a:endParaRPr>
          </a:p>
        </p:txBody>
      </p:sp>
      <p:cxnSp>
        <p:nvCxnSpPr>
          <p:cNvPr id="169" name="Google Shape;169;p23"/>
          <p:cNvCxnSpPr/>
          <p:nvPr/>
        </p:nvCxnSpPr>
        <p:spPr>
          <a:xfrm>
            <a:off x="368125" y="1373400"/>
            <a:ext cx="3366300" cy="135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39300"/>
            <a:ext cx="8356233" cy="34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016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/>
              <a:t>これまで学んだことの応用例</a:t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286920" y="1007573"/>
            <a:ext cx="3882900" cy="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" altLang="en-US" sz="1800" dirty="0">
                <a:sym typeface="Verdana"/>
              </a:rPr>
              <a:t>図で表す</a:t>
            </a:r>
            <a:endParaRPr sz="1800" dirty="0">
              <a:sym typeface="Verdana"/>
            </a:endParaRPr>
          </a:p>
        </p:txBody>
      </p:sp>
      <p:cxnSp>
        <p:nvCxnSpPr>
          <p:cNvPr id="177" name="Google Shape;177;p24"/>
          <p:cNvCxnSpPr/>
          <p:nvPr/>
        </p:nvCxnSpPr>
        <p:spPr>
          <a:xfrm>
            <a:off x="368125" y="1373400"/>
            <a:ext cx="3366300" cy="135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4"/>
          <p:cNvSpPr/>
          <p:nvPr/>
        </p:nvSpPr>
        <p:spPr>
          <a:xfrm>
            <a:off x="753925" y="1783775"/>
            <a:ext cx="1794300" cy="128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843675" y="3585900"/>
            <a:ext cx="1481100" cy="1144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926" y="1901170"/>
            <a:ext cx="389834" cy="38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1220750" y="1901175"/>
            <a:ext cx="132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BeautifulSoup</a:t>
            </a:r>
            <a:endParaRPr b="1"/>
          </a:p>
        </p:txBody>
      </p:sp>
      <p:sp>
        <p:nvSpPr>
          <p:cNvPr id="182" name="Google Shape;182;p24"/>
          <p:cNvSpPr txBox="1"/>
          <p:nvPr/>
        </p:nvSpPr>
        <p:spPr>
          <a:xfrm>
            <a:off x="1449350" y="3670075"/>
            <a:ext cx="9033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requests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76" y="3670070"/>
            <a:ext cx="389834" cy="38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/>
          <p:nvPr/>
        </p:nvSpPr>
        <p:spPr>
          <a:xfrm>
            <a:off x="1332611" y="4166790"/>
            <a:ext cx="690900" cy="2310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dirty="0"/>
              <a:t>get</a:t>
            </a:r>
            <a:endParaRPr sz="1600" dirty="0"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600" y="4130613"/>
            <a:ext cx="245589" cy="3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/>
          <p:nvPr/>
        </p:nvSpPr>
        <p:spPr>
          <a:xfrm>
            <a:off x="3616500" y="3763275"/>
            <a:ext cx="1794300" cy="1018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 b="1" dirty="0"/>
              <a:t>response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 dirty="0"/>
              <a:t>text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 dirty="0"/>
              <a:t>encoding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 dirty="0"/>
              <a:t>apparent_encoding</a:t>
            </a:r>
            <a:endParaRPr sz="1400" dirty="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075" y="3585900"/>
            <a:ext cx="423491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3506280" y="1747896"/>
            <a:ext cx="1348200" cy="957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b="1"/>
              <a:t>bs</a:t>
            </a:r>
            <a:endParaRPr sz="16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89" name="Google Shape;189;p24"/>
          <p:cNvSpPr txBox="1"/>
          <p:nvPr/>
        </p:nvSpPr>
        <p:spPr>
          <a:xfrm>
            <a:off x="2415213" y="3586050"/>
            <a:ext cx="903300" cy="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/>
              <a:t>url</a:t>
            </a:r>
            <a:endParaRPr sz="2300"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01" y="1783770"/>
            <a:ext cx="389834" cy="38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3751931" y="1748775"/>
            <a:ext cx="3897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solidFill>
                  <a:srgbClr val="FF0000"/>
                </a:solidFill>
              </a:rPr>
              <a:t>i</a:t>
            </a:r>
            <a:endParaRPr sz="2100" b="1">
              <a:solidFill>
                <a:srgbClr val="FF0000"/>
              </a:solidFill>
            </a:endParaRPr>
          </a:p>
        </p:txBody>
      </p:sp>
      <p:cxnSp>
        <p:nvCxnSpPr>
          <p:cNvPr id="192" name="Google Shape;192;p24"/>
          <p:cNvCxnSpPr>
            <a:endCxn id="188" idx="1"/>
          </p:cNvCxnSpPr>
          <p:nvPr/>
        </p:nvCxnSpPr>
        <p:spPr>
          <a:xfrm rot="10800000" flipH="1">
            <a:off x="2472780" y="2226396"/>
            <a:ext cx="1033500" cy="412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24"/>
          <p:cNvSpPr/>
          <p:nvPr/>
        </p:nvSpPr>
        <p:spPr>
          <a:xfrm>
            <a:off x="5078150" y="4347950"/>
            <a:ext cx="574800" cy="303300"/>
          </a:xfrm>
          <a:prstGeom prst="arc">
            <a:avLst>
              <a:gd name="adj1" fmla="val 12775276"/>
              <a:gd name="adj2" fmla="val 6078761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" name="Google Shape;194;p24"/>
          <p:cNvCxnSpPr>
            <a:stCxn id="184" idx="3"/>
            <a:endCxn id="187" idx="1"/>
          </p:cNvCxnSpPr>
          <p:nvPr/>
        </p:nvCxnSpPr>
        <p:spPr>
          <a:xfrm rot="10800000" flipH="1">
            <a:off x="2023511" y="3780090"/>
            <a:ext cx="1357500" cy="502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24"/>
          <p:cNvSpPr txBox="1"/>
          <p:nvPr/>
        </p:nvSpPr>
        <p:spPr>
          <a:xfrm>
            <a:off x="2469567" y="2495560"/>
            <a:ext cx="13224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/>
              <a:t>‘html.parser’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/>
              <a:t>response.text</a:t>
            </a:r>
            <a:endParaRPr sz="1300"/>
          </a:p>
        </p:txBody>
      </p:sp>
      <p:sp>
        <p:nvSpPr>
          <p:cNvPr id="196" name="Google Shape;196;p24"/>
          <p:cNvSpPr/>
          <p:nvPr/>
        </p:nvSpPr>
        <p:spPr>
          <a:xfrm>
            <a:off x="3652176" y="2310865"/>
            <a:ext cx="1112700" cy="231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dirty="0"/>
              <a:t>find_all</a:t>
            </a:r>
            <a:endParaRPr sz="1600" dirty="0"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175" y="2282288"/>
            <a:ext cx="245589" cy="30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4"/>
          <p:cNvCxnSpPr>
            <a:stCxn id="196" idx="3"/>
            <a:endCxn id="199" idx="1"/>
          </p:cNvCxnSpPr>
          <p:nvPr/>
        </p:nvCxnSpPr>
        <p:spPr>
          <a:xfrm>
            <a:off x="4764876" y="2426365"/>
            <a:ext cx="1239599" cy="40893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24"/>
          <p:cNvSpPr/>
          <p:nvPr/>
        </p:nvSpPr>
        <p:spPr>
          <a:xfrm>
            <a:off x="6004475" y="2325900"/>
            <a:ext cx="1794300" cy="1018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bs_p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0000"/>
                </a:solidFill>
              </a:rPr>
              <a:t>text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375" y="2377650"/>
            <a:ext cx="423491" cy="38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4"/>
          <p:cNvCxnSpPr>
            <a:stCxn id="186" idx="0"/>
            <a:endCxn id="195" idx="3"/>
          </p:cNvCxnSpPr>
          <p:nvPr/>
        </p:nvCxnSpPr>
        <p:spPr>
          <a:xfrm rot="10800000">
            <a:off x="3791850" y="2835375"/>
            <a:ext cx="721800" cy="927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49484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/>
              <a:t>これまで学んだことの応用例</a:t>
            </a: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idx="1"/>
          </p:nvPr>
        </p:nvSpPr>
        <p:spPr>
          <a:xfrm>
            <a:off x="2895909" y="3574112"/>
            <a:ext cx="5386723" cy="1039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1700" dirty="0">
                <a:solidFill>
                  <a:srgbClr val="000000"/>
                </a:solidFill>
              </a:rPr>
              <a:t>importでパッケージ化された「クラス」を取り入れる</a:t>
            </a:r>
            <a:endParaRPr sz="1700" dirty="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1700" dirty="0">
                <a:solidFill>
                  <a:srgbClr val="000000"/>
                </a:solidFill>
              </a:rPr>
              <a:t>上記のライブラリが入っていない場合は、コマンドプロンプトにて「pip install requests」のように入力して、インストールする</a:t>
            </a:r>
            <a:endParaRPr sz="1700" dirty="0">
              <a:solidFill>
                <a:srgbClr val="000000"/>
              </a:solidFill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298350" y="1007573"/>
            <a:ext cx="3882900" cy="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" dirty="0">
                <a:sym typeface="Verdana"/>
              </a:rPr>
              <a:t>1. </a:t>
            </a:r>
            <a:r>
              <a:rPr lang="ja" altLang="en-US" dirty="0">
                <a:sym typeface="Verdana"/>
              </a:rPr>
              <a:t>ライブラリのインポート</a:t>
            </a:r>
            <a:endParaRPr dirty="0">
              <a:sym typeface="Verdana"/>
            </a:endParaRPr>
          </a:p>
        </p:txBody>
      </p:sp>
      <p:cxnSp>
        <p:nvCxnSpPr>
          <p:cNvPr id="208" name="Google Shape;208;p25"/>
          <p:cNvCxnSpPr/>
          <p:nvPr/>
        </p:nvCxnSpPr>
        <p:spPr>
          <a:xfrm>
            <a:off x="368125" y="1373400"/>
            <a:ext cx="3366300" cy="135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365" y="2140350"/>
            <a:ext cx="561594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>
            <a:off x="381575" y="3549700"/>
            <a:ext cx="2248500" cy="8484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ポイント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81575" y="2272700"/>
            <a:ext cx="2248500" cy="8484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コード</a:t>
            </a:r>
            <a:endParaRPr sz="22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14" name="Google Shape;214;p25"/>
          <p:cNvCxnSpPr/>
          <p:nvPr/>
        </p:nvCxnSpPr>
        <p:spPr>
          <a:xfrm>
            <a:off x="3041010" y="3324450"/>
            <a:ext cx="566907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5"/>
          <p:cNvCxnSpPr/>
          <p:nvPr/>
        </p:nvCxnSpPr>
        <p:spPr>
          <a:xfrm>
            <a:off x="396600" y="3315875"/>
            <a:ext cx="223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4C7A675F-42F8-A64B-A194-FA96A402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45" y="975710"/>
            <a:ext cx="2187177" cy="963160"/>
          </a:xfrm>
          <a:prstGeom prst="rect">
            <a:avLst/>
          </a:prstGeom>
        </p:spPr>
      </p:pic>
      <p:sp>
        <p:nvSpPr>
          <p:cNvPr id="21" name="Google Shape;103;p18">
            <a:extLst>
              <a:ext uri="{FF2B5EF4-FFF2-40B4-BE49-F238E27FC236}">
                <a16:creationId xmlns:a16="http://schemas.microsoft.com/office/drawing/2014/main" id="{E9967C45-7A4F-1D49-907F-5AC9807AD5A9}"/>
              </a:ext>
            </a:extLst>
          </p:cNvPr>
          <p:cNvSpPr/>
          <p:nvPr/>
        </p:nvSpPr>
        <p:spPr>
          <a:xfrm>
            <a:off x="5719466" y="960382"/>
            <a:ext cx="929376" cy="1163979"/>
          </a:xfrm>
          <a:prstGeom prst="rect">
            <a:avLst/>
          </a:prstGeom>
          <a:noFill/>
          <a:ln w="190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671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2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ja" altLang="en-US" dirty="0">
                <a:solidFill>
                  <a:schemeClr val="accent2">
                    <a:lumMod val="50000"/>
                  </a:schemeClr>
                </a:solidFill>
              </a:rPr>
              <a:t>はじめに</a:t>
            </a:r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602225"/>
            <a:ext cx="8520600" cy="20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①機械学習の取り組む前段として、Pythonを自由に使えるようになること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ja" dirty="0"/>
              <a:t>②機械学習に取り組む前段として、数学的な知識を身につけること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ja" dirty="0"/>
              <a:t>③実務において、上記①②がどのように使われているかイメージを作ること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ja" dirty="0"/>
              <a:t>④(希望者) 日本ディープラーニング協会のE資格取得に向けて、「ディープラーニング講座」を受講するための基礎体力がついている状態</a:t>
            </a:r>
            <a:endParaRPr dirty="0"/>
          </a:p>
        </p:txBody>
      </p:sp>
      <p:sp>
        <p:nvSpPr>
          <p:cNvPr id="75" name="Google Shape;75;p15"/>
          <p:cNvSpPr txBox="1"/>
          <p:nvPr/>
        </p:nvSpPr>
        <p:spPr>
          <a:xfrm>
            <a:off x="310400" y="999954"/>
            <a:ext cx="29172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" altLang="en-US">
                <a:sym typeface="Verdana"/>
              </a:rPr>
              <a:t>本講座のゴール</a:t>
            </a:r>
            <a:endParaRPr>
              <a:sym typeface="Verdana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>
            <a:off x="310400" y="1446339"/>
            <a:ext cx="24474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5"/>
          <p:cNvSpPr txBox="1"/>
          <p:nvPr/>
        </p:nvSpPr>
        <p:spPr>
          <a:xfrm>
            <a:off x="309125" y="3848639"/>
            <a:ext cx="29172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ja" altLang="en-US" dirty="0">
                <a:sym typeface="Verdana"/>
              </a:rPr>
              <a:t>本講座の対象</a:t>
            </a:r>
            <a:endParaRPr dirty="0">
              <a:sym typeface="Verdana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309125" y="4336314"/>
            <a:ext cx="24474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5"/>
          <p:cNvSpPr txBox="1"/>
          <p:nvPr/>
        </p:nvSpPr>
        <p:spPr>
          <a:xfrm>
            <a:off x="333975" y="4351596"/>
            <a:ext cx="60978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erdana"/>
              <a:buChar char="●"/>
            </a:pPr>
            <a:r>
              <a:rPr lang="ja" sz="18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  <a:sym typeface="Verdana"/>
              </a:rPr>
              <a:t>プログラミング初学者の方</a:t>
            </a:r>
            <a:endParaRPr sz="1800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erdana"/>
              <a:buChar char="●"/>
            </a:pPr>
            <a:r>
              <a:rPr lang="ja" sz="18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  <a:sym typeface="Verdana"/>
              </a:rPr>
              <a:t>高校レベルの数学知識のある方</a:t>
            </a:r>
            <a:endParaRPr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986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/>
              <a:t>これまで学んだことの応用例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idx="1"/>
          </p:nvPr>
        </p:nvSpPr>
        <p:spPr>
          <a:xfrm>
            <a:off x="2775163" y="3035797"/>
            <a:ext cx="5925395" cy="1842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ja" sz="1600" dirty="0">
                <a:solidFill>
                  <a:srgbClr val="000000"/>
                </a:solidFill>
              </a:rPr>
              <a:t>requestsクラスにgetというメソッドが格納されている。(htmlページ取得のリクエスト)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ja" sz="1600" dirty="0">
                <a:solidFill>
                  <a:srgbClr val="000000"/>
                </a:solidFill>
              </a:rPr>
              <a:t>responseオブジェクトという統合データを返す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ja" sz="1600" dirty="0">
                <a:solidFill>
                  <a:srgbClr val="000000"/>
                </a:solidFill>
              </a:rPr>
              <a:t>“encoding”は「属性」といって、オブジェクトのステータスみたいなものを登録する (ドットでつなげて表現)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ja" sz="1600" dirty="0">
                <a:solidFill>
                  <a:srgbClr val="000000"/>
                </a:solidFill>
              </a:rPr>
              <a:t>日本語の文字化けを防ぐために、apparent_encodingで自動的に文字コードを取ってきて、属性に格納する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368960" y="984712"/>
            <a:ext cx="4700331" cy="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">
                <a:sym typeface="Verdana"/>
              </a:rPr>
              <a:t>2. Web</a:t>
            </a:r>
            <a:r>
              <a:rPr lang="ja" altLang="en-US">
                <a:sym typeface="Verdana"/>
              </a:rPr>
              <a:t>ページからクローリング</a:t>
            </a:r>
            <a:endParaRPr>
              <a:sym typeface="Verdana"/>
            </a:endParaRPr>
          </a:p>
        </p:txBody>
      </p:sp>
      <p:cxnSp>
        <p:nvCxnSpPr>
          <p:cNvPr id="229" name="Google Shape;229;p26"/>
          <p:cNvCxnSpPr/>
          <p:nvPr/>
        </p:nvCxnSpPr>
        <p:spPr>
          <a:xfrm>
            <a:off x="368125" y="1350540"/>
            <a:ext cx="3366300" cy="135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26"/>
          <p:cNvSpPr/>
          <p:nvPr/>
        </p:nvSpPr>
        <p:spPr>
          <a:xfrm>
            <a:off x="381575" y="3321100"/>
            <a:ext cx="2248500" cy="8484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ポイント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381575" y="1891700"/>
            <a:ext cx="2248500" cy="8484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コード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980" y="1884660"/>
            <a:ext cx="6006749" cy="84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6"/>
          <p:cNvCxnSpPr/>
          <p:nvPr/>
        </p:nvCxnSpPr>
        <p:spPr>
          <a:xfrm>
            <a:off x="2876850" y="2943450"/>
            <a:ext cx="612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26"/>
          <p:cNvCxnSpPr/>
          <p:nvPr/>
        </p:nvCxnSpPr>
        <p:spPr>
          <a:xfrm>
            <a:off x="396600" y="2934875"/>
            <a:ext cx="223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2B2108B1-C8C2-444C-8653-1FE00E933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45" y="975710"/>
            <a:ext cx="2187177" cy="963160"/>
          </a:xfrm>
          <a:prstGeom prst="rect">
            <a:avLst/>
          </a:prstGeom>
        </p:spPr>
      </p:pic>
      <p:sp>
        <p:nvSpPr>
          <p:cNvPr id="23" name="Google Shape;103;p18">
            <a:extLst>
              <a:ext uri="{FF2B5EF4-FFF2-40B4-BE49-F238E27FC236}">
                <a16:creationId xmlns:a16="http://schemas.microsoft.com/office/drawing/2014/main" id="{921AF0B2-DAB3-7C4B-90D3-2B994AD8081D}"/>
              </a:ext>
            </a:extLst>
          </p:cNvPr>
          <p:cNvSpPr/>
          <p:nvPr/>
        </p:nvSpPr>
        <p:spPr>
          <a:xfrm>
            <a:off x="5806701" y="1501291"/>
            <a:ext cx="1646447" cy="493641"/>
          </a:xfrm>
          <a:prstGeom prst="rect">
            <a:avLst/>
          </a:prstGeom>
          <a:noFill/>
          <a:ln w="190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8069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/>
              <a:t>これまで学んだことの応用例</a:t>
            </a:r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idx="1"/>
          </p:nvPr>
        </p:nvSpPr>
        <p:spPr>
          <a:xfrm>
            <a:off x="2855010" y="2944358"/>
            <a:ext cx="4897021" cy="1842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1600" dirty="0">
                <a:solidFill>
                  <a:srgbClr val="000000"/>
                </a:solidFill>
              </a:rPr>
              <a:t>bsというインスタンスを作成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600" dirty="0">
                <a:solidFill>
                  <a:srgbClr val="000000"/>
                </a:solidFill>
              </a:rPr>
              <a:t>BeautifulSoupというクラスに2つの引数を入れる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600" dirty="0">
                <a:solidFill>
                  <a:srgbClr val="000000"/>
                </a:solidFill>
              </a:rPr>
              <a:t>これらはインスタンス変数として認識される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1600" dirty="0">
                <a:solidFill>
                  <a:srgbClr val="000000"/>
                </a:solidFill>
              </a:rPr>
              <a:t>find_allはBeautifulSoup内のメソッド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600" dirty="0">
                <a:solidFill>
                  <a:srgbClr val="000000"/>
                </a:solidFill>
              </a:rPr>
              <a:t>引数で指定したタグに対応するデータをすべて取ってくる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286920" y="968672"/>
            <a:ext cx="3882900" cy="35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" dirty="0">
                <a:sym typeface="Verdana"/>
              </a:rPr>
              <a:t>3. html</a:t>
            </a:r>
            <a:r>
              <a:rPr lang="ja" altLang="en-US" dirty="0">
                <a:sym typeface="Verdana"/>
              </a:rPr>
              <a:t>のスクレイピング</a:t>
            </a:r>
            <a:endParaRPr dirty="0">
              <a:sym typeface="Verdana"/>
            </a:endParaRPr>
          </a:p>
        </p:txBody>
      </p:sp>
      <p:cxnSp>
        <p:nvCxnSpPr>
          <p:cNvPr id="253" name="Google Shape;253;p27"/>
          <p:cNvCxnSpPr/>
          <p:nvPr/>
        </p:nvCxnSpPr>
        <p:spPr>
          <a:xfrm>
            <a:off x="368125" y="1373400"/>
            <a:ext cx="3366300" cy="135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7"/>
          <p:cNvSpPr/>
          <p:nvPr/>
        </p:nvSpPr>
        <p:spPr>
          <a:xfrm>
            <a:off x="381575" y="3494850"/>
            <a:ext cx="2248500" cy="8484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ポイント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381575" y="1815500"/>
            <a:ext cx="2248500" cy="8484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コード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100" y="1841634"/>
            <a:ext cx="6322710" cy="84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7"/>
          <p:cNvCxnSpPr/>
          <p:nvPr/>
        </p:nvCxnSpPr>
        <p:spPr>
          <a:xfrm>
            <a:off x="2876850" y="2791050"/>
            <a:ext cx="612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27"/>
          <p:cNvCxnSpPr/>
          <p:nvPr/>
        </p:nvCxnSpPr>
        <p:spPr>
          <a:xfrm>
            <a:off x="396600" y="2782475"/>
            <a:ext cx="223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4" name="図 23">
            <a:extLst>
              <a:ext uri="{FF2B5EF4-FFF2-40B4-BE49-F238E27FC236}">
                <a16:creationId xmlns:a16="http://schemas.microsoft.com/office/drawing/2014/main" id="{CDB945EF-8E99-4246-9838-391AC759B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45" y="975710"/>
            <a:ext cx="2187177" cy="963160"/>
          </a:xfrm>
          <a:prstGeom prst="rect">
            <a:avLst/>
          </a:prstGeom>
        </p:spPr>
      </p:pic>
      <p:sp>
        <p:nvSpPr>
          <p:cNvPr id="25" name="Google Shape;103;p18">
            <a:extLst>
              <a:ext uri="{FF2B5EF4-FFF2-40B4-BE49-F238E27FC236}">
                <a16:creationId xmlns:a16="http://schemas.microsoft.com/office/drawing/2014/main" id="{2362297A-6F3D-BA4E-B74E-121A9DDB6F0D}"/>
              </a:ext>
            </a:extLst>
          </p:cNvPr>
          <p:cNvSpPr/>
          <p:nvPr/>
        </p:nvSpPr>
        <p:spPr>
          <a:xfrm>
            <a:off x="6681639" y="921848"/>
            <a:ext cx="1496770" cy="1058166"/>
          </a:xfrm>
          <a:prstGeom prst="rect">
            <a:avLst/>
          </a:prstGeom>
          <a:noFill/>
          <a:ln w="190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2616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" altLang="en-US"/>
              <a:t>これまで学んだことの応用例</a:t>
            </a:r>
            <a:endParaRPr/>
          </a:p>
        </p:txBody>
      </p:sp>
      <p:sp>
        <p:nvSpPr>
          <p:cNvPr id="282" name="Google Shape;282;p28"/>
          <p:cNvSpPr txBox="1">
            <a:spLocks noGrp="1"/>
          </p:cNvSpPr>
          <p:nvPr>
            <p:ph idx="1"/>
          </p:nvPr>
        </p:nvSpPr>
        <p:spPr>
          <a:xfrm>
            <a:off x="2797860" y="3139127"/>
            <a:ext cx="4897021" cy="1384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1700" dirty="0">
                <a:solidFill>
                  <a:srgbClr val="000000"/>
                </a:solidFill>
              </a:rPr>
              <a:t>bs_pには複数の抽出データが入っている (パラグラフごと)</a:t>
            </a:r>
            <a:endParaRPr sz="1700" dirty="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1700" dirty="0">
                <a:solidFill>
                  <a:srgbClr val="000000"/>
                </a:solidFill>
              </a:rPr>
              <a:t>bs_pをイテレータとしたfor文を作り、順次テキスト抽出する</a:t>
            </a:r>
            <a:endParaRPr sz="1700" dirty="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1700" dirty="0">
                <a:solidFill>
                  <a:srgbClr val="000000"/>
                </a:solidFill>
              </a:rPr>
              <a:t>text属性に、抽出された文字列が入っている</a:t>
            </a:r>
            <a:endParaRPr sz="1700" dirty="0">
              <a:solidFill>
                <a:srgbClr val="000000"/>
              </a:solidFill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264060" y="1014392"/>
            <a:ext cx="3882900" cy="35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" dirty="0">
                <a:sym typeface="Verdana"/>
              </a:rPr>
              <a:t>4. </a:t>
            </a:r>
            <a:r>
              <a:rPr lang="ja" altLang="en-US" dirty="0">
                <a:sym typeface="Verdana"/>
              </a:rPr>
              <a:t>テキストデータ抽出</a:t>
            </a:r>
            <a:endParaRPr dirty="0">
              <a:sym typeface="Verdana"/>
            </a:endParaRPr>
          </a:p>
        </p:txBody>
      </p:sp>
      <p:cxnSp>
        <p:nvCxnSpPr>
          <p:cNvPr id="279" name="Google Shape;279;p28"/>
          <p:cNvCxnSpPr/>
          <p:nvPr/>
        </p:nvCxnSpPr>
        <p:spPr>
          <a:xfrm>
            <a:off x="368125" y="1384830"/>
            <a:ext cx="3366300" cy="135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28"/>
          <p:cNvSpPr/>
          <p:nvPr/>
        </p:nvSpPr>
        <p:spPr>
          <a:xfrm>
            <a:off x="381575" y="3092500"/>
            <a:ext cx="2248500" cy="8484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ポイント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381575" y="1739300"/>
            <a:ext cx="2248500" cy="8484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" altLang="en-US" sz="22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コード</a:t>
            </a:r>
            <a:endParaRPr sz="2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700" y="1647025"/>
            <a:ext cx="2781300" cy="118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258;p27">
            <a:extLst>
              <a:ext uri="{FF2B5EF4-FFF2-40B4-BE49-F238E27FC236}">
                <a16:creationId xmlns:a16="http://schemas.microsoft.com/office/drawing/2014/main" id="{215A7A21-274D-6A4C-A2A6-89684D967331}"/>
              </a:ext>
            </a:extLst>
          </p:cNvPr>
          <p:cNvCxnSpPr/>
          <p:nvPr/>
        </p:nvCxnSpPr>
        <p:spPr>
          <a:xfrm>
            <a:off x="2876850" y="2848200"/>
            <a:ext cx="612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" name="Google Shape;259;p27">
            <a:extLst>
              <a:ext uri="{FF2B5EF4-FFF2-40B4-BE49-F238E27FC236}">
                <a16:creationId xmlns:a16="http://schemas.microsoft.com/office/drawing/2014/main" id="{0030B5F2-B5FC-E14C-9F98-94D433F2F997}"/>
              </a:ext>
            </a:extLst>
          </p:cNvPr>
          <p:cNvCxnSpPr/>
          <p:nvPr/>
        </p:nvCxnSpPr>
        <p:spPr>
          <a:xfrm>
            <a:off x="396600" y="2839625"/>
            <a:ext cx="223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1" name="図 10">
            <a:extLst>
              <a:ext uri="{FF2B5EF4-FFF2-40B4-BE49-F238E27FC236}">
                <a16:creationId xmlns:a16="http://schemas.microsoft.com/office/drawing/2014/main" id="{5A4C0BCE-B5AF-0348-98B7-2E02C682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45" y="975710"/>
            <a:ext cx="2187177" cy="963160"/>
          </a:xfrm>
          <a:prstGeom prst="rect">
            <a:avLst/>
          </a:prstGeom>
        </p:spPr>
      </p:pic>
      <p:sp>
        <p:nvSpPr>
          <p:cNvPr id="12" name="Google Shape;103;p18">
            <a:extLst>
              <a:ext uri="{FF2B5EF4-FFF2-40B4-BE49-F238E27FC236}">
                <a16:creationId xmlns:a16="http://schemas.microsoft.com/office/drawing/2014/main" id="{D1EF6B4C-8162-B343-881E-34CDAD0D4362}"/>
              </a:ext>
            </a:extLst>
          </p:cNvPr>
          <p:cNvSpPr/>
          <p:nvPr/>
        </p:nvSpPr>
        <p:spPr>
          <a:xfrm>
            <a:off x="7373341" y="1008113"/>
            <a:ext cx="844887" cy="657037"/>
          </a:xfrm>
          <a:prstGeom prst="rect">
            <a:avLst/>
          </a:prstGeom>
          <a:noFill/>
          <a:ln w="190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2232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ja" altLang="en-US">
                <a:solidFill>
                  <a:schemeClr val="accent2">
                    <a:lumMod val="50000"/>
                  </a:schemeClr>
                </a:solidFill>
              </a:rPr>
              <a:t>これまで学んだことの応用例</a:t>
            </a:r>
            <a:endParaRPr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264060" y="893876"/>
            <a:ext cx="38829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">
                <a:sym typeface="Verdana"/>
              </a:rPr>
              <a:t>5. </a:t>
            </a:r>
            <a:r>
              <a:rPr lang="ja" altLang="en-US">
                <a:sym typeface="Verdana"/>
              </a:rPr>
              <a:t>抽出結果</a:t>
            </a:r>
            <a:endParaRPr>
              <a:sym typeface="Verdana"/>
            </a:endParaRPr>
          </a:p>
        </p:txBody>
      </p:sp>
      <p:cxnSp>
        <p:nvCxnSpPr>
          <p:cNvPr id="290" name="Google Shape;290;p29"/>
          <p:cNvCxnSpPr/>
          <p:nvPr/>
        </p:nvCxnSpPr>
        <p:spPr>
          <a:xfrm>
            <a:off x="368125" y="1293390"/>
            <a:ext cx="3366300" cy="135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1" name="Google Shape;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575" y="1478225"/>
            <a:ext cx="6166853" cy="34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535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234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ja" altLang="en-US" dirty="0">
                <a:solidFill>
                  <a:schemeClr val="accent2">
                    <a:lumMod val="50000"/>
                  </a:schemeClr>
                </a:solidFill>
              </a:rPr>
              <a:t>はじめに</a:t>
            </a:r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265146" y="1753399"/>
            <a:ext cx="8292900" cy="3178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#</a:t>
            </a:r>
            <a:r>
              <a:rPr lang="ja" b="1" dirty="0"/>
              <a:t>general</a:t>
            </a:r>
            <a:br>
              <a:rPr lang="ja" dirty="0"/>
            </a:br>
            <a:r>
              <a:rPr lang="ja" dirty="0"/>
              <a:t>　連絡事項はこちらにお知らせします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ja" dirty="0"/>
              <a:t>#</a:t>
            </a:r>
            <a:r>
              <a:rPr lang="ja" b="1" dirty="0"/>
              <a:t>random</a:t>
            </a:r>
            <a:br>
              <a:rPr lang="ja" dirty="0"/>
            </a:br>
            <a:r>
              <a:rPr lang="ja" dirty="0"/>
              <a:t>　雑談</a:t>
            </a:r>
            <a:endParaRPr dirty="0"/>
          </a:p>
          <a:p>
            <a:pPr marL="0" lv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ja" b="1" dirty="0"/>
              <a:t>  </a:t>
            </a:r>
            <a:r>
              <a:rPr lang="ja" b="1" dirty="0"/>
              <a:t>質問</a:t>
            </a:r>
            <a:r>
              <a:rPr lang="en-US" altLang="ja" b="1" dirty="0"/>
              <a:t> (</a:t>
            </a:r>
            <a:r>
              <a:rPr lang="ja" altLang="en-US" b="1" dirty="0"/>
              <a:t>プライベートチャンネル</a:t>
            </a:r>
            <a:r>
              <a:rPr lang="en-US" altLang="ja" b="1" dirty="0"/>
              <a:t>)</a:t>
            </a:r>
            <a:br>
              <a:rPr lang="ja" dirty="0"/>
            </a:br>
            <a:r>
              <a:rPr lang="ja" dirty="0"/>
              <a:t>　講義の内容や進め方に質問があればこちらに投稿ください</a:t>
            </a:r>
            <a:br>
              <a:rPr lang="ja" dirty="0"/>
            </a:br>
            <a:r>
              <a:rPr lang="en-US" altLang="ja" dirty="0"/>
              <a:t>  </a:t>
            </a:r>
            <a:r>
              <a:rPr lang="ja" b="1" dirty="0"/>
              <a:t>資料</a:t>
            </a:r>
            <a:r>
              <a:rPr lang="en-US" altLang="ja" b="1" dirty="0"/>
              <a:t> (</a:t>
            </a:r>
            <a:r>
              <a:rPr lang="ja" altLang="en-US" b="1" dirty="0"/>
              <a:t>プライベートチャンネル</a:t>
            </a:r>
            <a:r>
              <a:rPr lang="en-US" altLang="ja" b="1" dirty="0"/>
              <a:t>)</a:t>
            </a:r>
            <a:br>
              <a:rPr lang="ja" dirty="0"/>
            </a:br>
            <a:r>
              <a:rPr lang="ja" dirty="0"/>
              <a:t>　毎回の講義の資料はこちらに貼っていきます</a:t>
            </a:r>
            <a:endParaRPr dirty="0"/>
          </a:p>
        </p:txBody>
      </p:sp>
      <p:sp>
        <p:nvSpPr>
          <p:cNvPr id="86" name="Google Shape;86;p16"/>
          <p:cNvSpPr txBox="1"/>
          <p:nvPr/>
        </p:nvSpPr>
        <p:spPr>
          <a:xfrm>
            <a:off x="289650" y="1122476"/>
            <a:ext cx="29172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">
                <a:sym typeface="Verdana"/>
              </a:rPr>
              <a:t>Slack</a:t>
            </a:r>
            <a:r>
              <a:rPr lang="ja" altLang="en-US">
                <a:sym typeface="Verdana"/>
              </a:rPr>
              <a:t>について</a:t>
            </a:r>
            <a:endParaRPr>
              <a:sym typeface="Verdana"/>
            </a:endParaRPr>
          </a:p>
        </p:txBody>
      </p:sp>
      <p:cxnSp>
        <p:nvCxnSpPr>
          <p:cNvPr id="87" name="Google Shape;87;p16"/>
          <p:cNvCxnSpPr/>
          <p:nvPr/>
        </p:nvCxnSpPr>
        <p:spPr>
          <a:xfrm>
            <a:off x="289650" y="1610151"/>
            <a:ext cx="24474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51A8C0-7F0E-C14D-8516-51A3DC46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46" y="3342717"/>
            <a:ext cx="228600" cy="2286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755A8E7-448C-CB47-93C9-243F3C0E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46" y="4165677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7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22D0A-1BF4-604B-91C0-8245E42B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Jupyter</a:t>
            </a:r>
            <a:r>
              <a:rPr kumimoji="1" lang="ja-JP" altLang="en-US"/>
              <a:t>の設定について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336163-8384-A441-A64B-59011C36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sp>
        <p:nvSpPr>
          <p:cNvPr id="5" name="Google Shape;105;p18">
            <a:extLst>
              <a:ext uri="{FF2B5EF4-FFF2-40B4-BE49-F238E27FC236}">
                <a16:creationId xmlns:a16="http://schemas.microsoft.com/office/drawing/2014/main" id="{1FC154CB-88CB-3C45-887F-418466E4BD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0025" y="962868"/>
            <a:ext cx="8675370" cy="3644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※</a:t>
            </a:r>
            <a:r>
              <a:rPr lang="ja-JP" altLang="en-US" b="1">
                <a:solidFill>
                  <a:srgbClr val="FF0000"/>
                </a:solidFill>
              </a:rPr>
              <a:t>事前に事務局配布の環境構築手順にしたがって、インストールを済ませてください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Google Shape;99;p18">
            <a:extLst>
              <a:ext uri="{FF2B5EF4-FFF2-40B4-BE49-F238E27FC236}">
                <a16:creationId xmlns:a16="http://schemas.microsoft.com/office/drawing/2014/main" id="{973F8C57-8D5C-6340-AF9C-ED694640029B}"/>
              </a:ext>
            </a:extLst>
          </p:cNvPr>
          <p:cNvSpPr txBox="1"/>
          <p:nvPr/>
        </p:nvSpPr>
        <p:spPr>
          <a:xfrm>
            <a:off x="320575" y="1332594"/>
            <a:ext cx="3529882" cy="26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-JP" sz="1800" dirty="0">
                <a:sym typeface="Verdana"/>
              </a:rPr>
              <a:t>1. </a:t>
            </a:r>
            <a:r>
              <a:rPr lang="en-US" altLang="ja-JP" sz="1800" dirty="0" err="1">
                <a:sym typeface="Verdana"/>
              </a:rPr>
              <a:t>Jupyter</a:t>
            </a:r>
            <a:r>
              <a:rPr lang="ja-JP" altLang="en-US" sz="1800">
                <a:sym typeface="Verdana"/>
              </a:rPr>
              <a:t>を起動しよう</a:t>
            </a:r>
            <a:endParaRPr sz="1800" dirty="0">
              <a:sym typeface="Verdana"/>
            </a:endParaRPr>
          </a:p>
        </p:txBody>
      </p:sp>
      <p:cxnSp>
        <p:nvCxnSpPr>
          <p:cNvPr id="7" name="Google Shape;100;p18">
            <a:extLst>
              <a:ext uri="{FF2B5EF4-FFF2-40B4-BE49-F238E27FC236}">
                <a16:creationId xmlns:a16="http://schemas.microsoft.com/office/drawing/2014/main" id="{B48E30F7-ECE2-2142-B201-825C2F73F9EF}"/>
              </a:ext>
            </a:extLst>
          </p:cNvPr>
          <p:cNvCxnSpPr/>
          <p:nvPr/>
        </p:nvCxnSpPr>
        <p:spPr>
          <a:xfrm>
            <a:off x="368561" y="1621581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00;p18">
            <a:extLst>
              <a:ext uri="{FF2B5EF4-FFF2-40B4-BE49-F238E27FC236}">
                <a16:creationId xmlns:a16="http://schemas.microsoft.com/office/drawing/2014/main" id="{439A36F6-F882-234B-9BBE-A9D8FF0FF787}"/>
              </a:ext>
            </a:extLst>
          </p:cNvPr>
          <p:cNvCxnSpPr/>
          <p:nvPr/>
        </p:nvCxnSpPr>
        <p:spPr>
          <a:xfrm>
            <a:off x="232264" y="1998771"/>
            <a:ext cx="3941562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00;p18">
            <a:extLst>
              <a:ext uri="{FF2B5EF4-FFF2-40B4-BE49-F238E27FC236}">
                <a16:creationId xmlns:a16="http://schemas.microsoft.com/office/drawing/2014/main" id="{C97A7DC9-66EE-AF49-BF1C-B0F50F30BD3F}"/>
              </a:ext>
            </a:extLst>
          </p:cNvPr>
          <p:cNvCxnSpPr/>
          <p:nvPr/>
        </p:nvCxnSpPr>
        <p:spPr>
          <a:xfrm>
            <a:off x="5006286" y="1998771"/>
            <a:ext cx="3583238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00;p18">
            <a:extLst>
              <a:ext uri="{FF2B5EF4-FFF2-40B4-BE49-F238E27FC236}">
                <a16:creationId xmlns:a16="http://schemas.microsoft.com/office/drawing/2014/main" id="{3AC081D2-E357-A44B-8117-0C7C23CD8454}"/>
              </a:ext>
            </a:extLst>
          </p:cNvPr>
          <p:cNvCxnSpPr>
            <a:cxnSpLocks/>
          </p:cNvCxnSpPr>
          <p:nvPr/>
        </p:nvCxnSpPr>
        <p:spPr>
          <a:xfrm rot="5400000">
            <a:off x="3348299" y="3426840"/>
            <a:ext cx="2447401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15" name="Google Shape;99;p18">
            <a:extLst>
              <a:ext uri="{FF2B5EF4-FFF2-40B4-BE49-F238E27FC236}">
                <a16:creationId xmlns:a16="http://schemas.microsoft.com/office/drawing/2014/main" id="{F465CBDB-F052-7046-BC27-F1BEB7ADE045}"/>
              </a:ext>
            </a:extLst>
          </p:cNvPr>
          <p:cNvSpPr txBox="1"/>
          <p:nvPr/>
        </p:nvSpPr>
        <p:spPr>
          <a:xfrm>
            <a:off x="1337009" y="1759430"/>
            <a:ext cx="1497014" cy="2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en-US" altLang="ja-JP" sz="1400" dirty="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Windows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sp>
        <p:nvSpPr>
          <p:cNvPr id="16" name="Google Shape;99;p18">
            <a:extLst>
              <a:ext uri="{FF2B5EF4-FFF2-40B4-BE49-F238E27FC236}">
                <a16:creationId xmlns:a16="http://schemas.microsoft.com/office/drawing/2014/main" id="{AAA74C68-D4E4-2A44-B46D-0D136BF2AA9A}"/>
              </a:ext>
            </a:extLst>
          </p:cNvPr>
          <p:cNvSpPr txBox="1"/>
          <p:nvPr/>
        </p:nvSpPr>
        <p:spPr>
          <a:xfrm>
            <a:off x="5790227" y="1666291"/>
            <a:ext cx="2191779" cy="38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en-US" altLang="ja-JP" sz="1400" dirty="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Mac/Linux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76AD031-650B-B949-86A9-B7590E456417}"/>
              </a:ext>
            </a:extLst>
          </p:cNvPr>
          <p:cNvSpPr/>
          <p:nvPr/>
        </p:nvSpPr>
        <p:spPr>
          <a:xfrm>
            <a:off x="103405" y="2716350"/>
            <a:ext cx="4156364" cy="2675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1100" dirty="0">
                <a:latin typeface="Meiryo UI" panose="020B0604030504040204" pitchFamily="34" charset="-128"/>
                <a:ea typeface="Meiryo UI" panose="020B0604030504040204" pitchFamily="34" charset="-128"/>
                <a:hlinkClick r:id="rId2"/>
              </a:rPr>
              <a:t>https://qiita.com/SouTakenaka/items/9801f30c2fd1a378518d</a:t>
            </a:r>
            <a:endParaRPr lang="en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" name="Google Shape;105;p18">
            <a:extLst>
              <a:ext uri="{FF2B5EF4-FFF2-40B4-BE49-F238E27FC236}">
                <a16:creationId xmlns:a16="http://schemas.microsoft.com/office/drawing/2014/main" id="{1F9FE01C-580B-A448-8A67-EE2C9B2F0310}"/>
              </a:ext>
            </a:extLst>
          </p:cNvPr>
          <p:cNvSpPr txBox="1">
            <a:spLocks/>
          </p:cNvSpPr>
          <p:nvPr/>
        </p:nvSpPr>
        <p:spPr>
          <a:xfrm>
            <a:off x="157915" y="2045176"/>
            <a:ext cx="3974985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400" dirty="0"/>
              <a:t>3</a:t>
            </a:r>
            <a:r>
              <a:rPr lang="ja-JP" altLang="en-US" sz="1400"/>
              <a:t>つの手法のうち、どれかひとつを実行</a:t>
            </a:r>
            <a:r>
              <a:rPr lang="en-US" altLang="ja-JP" sz="1400" dirty="0"/>
              <a:t>;</a:t>
            </a:r>
            <a:endParaRPr lang="ja-JP" altLang="en-US" sz="1400"/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237DB7DF-8E80-494F-B966-B38F194FD550}"/>
              </a:ext>
            </a:extLst>
          </p:cNvPr>
          <p:cNvSpPr/>
          <p:nvPr/>
        </p:nvSpPr>
        <p:spPr>
          <a:xfrm>
            <a:off x="149125" y="2349980"/>
            <a:ext cx="407950" cy="34775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endParaRPr kumimoji="1" lang="ja-JP" altLang="en-US" sz="140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" name="Google Shape;105;p18">
            <a:extLst>
              <a:ext uri="{FF2B5EF4-FFF2-40B4-BE49-F238E27FC236}">
                <a16:creationId xmlns:a16="http://schemas.microsoft.com/office/drawing/2014/main" id="{B61D1195-1DF0-3F4C-8C32-76F9441217BC}"/>
              </a:ext>
            </a:extLst>
          </p:cNvPr>
          <p:cNvSpPr txBox="1">
            <a:spLocks/>
          </p:cNvSpPr>
          <p:nvPr/>
        </p:nvSpPr>
        <p:spPr>
          <a:xfrm>
            <a:off x="442268" y="2379231"/>
            <a:ext cx="3613623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400">
                <a:solidFill>
                  <a:schemeClr val="accent2">
                    <a:lumMod val="50000"/>
                  </a:schemeClr>
                </a:solidFill>
              </a:rPr>
              <a:t>スタートメニューから</a:t>
            </a:r>
            <a:r>
              <a:rPr lang="en-US" altLang="ja-JP" sz="1400" dirty="0" err="1">
                <a:solidFill>
                  <a:schemeClr val="accent2">
                    <a:lumMod val="50000"/>
                  </a:schemeClr>
                </a:solidFill>
              </a:rPr>
              <a:t>jupyter</a:t>
            </a:r>
            <a:r>
              <a:rPr lang="en-US" altLang="ja-JP" sz="1400" dirty="0">
                <a:solidFill>
                  <a:schemeClr val="accent2">
                    <a:lumMod val="50000"/>
                  </a:schemeClr>
                </a:solidFill>
              </a:rPr>
              <a:t> notebook</a:t>
            </a:r>
            <a:r>
              <a:rPr lang="ja-JP" altLang="en-US" sz="1400">
                <a:solidFill>
                  <a:schemeClr val="accent2">
                    <a:lumMod val="50000"/>
                  </a:schemeClr>
                </a:solidFill>
              </a:rPr>
              <a:t>を選択</a:t>
            </a: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E5F2F29C-BEB9-1342-BFCB-DE5A83C9937B}"/>
              </a:ext>
            </a:extLst>
          </p:cNvPr>
          <p:cNvSpPr/>
          <p:nvPr/>
        </p:nvSpPr>
        <p:spPr>
          <a:xfrm>
            <a:off x="149125" y="3145042"/>
            <a:ext cx="407950" cy="34775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endParaRPr kumimoji="1" lang="ja-JP" altLang="en-US" sz="140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4" name="Google Shape;105;p18">
            <a:extLst>
              <a:ext uri="{FF2B5EF4-FFF2-40B4-BE49-F238E27FC236}">
                <a16:creationId xmlns:a16="http://schemas.microsoft.com/office/drawing/2014/main" id="{76AF1711-6A28-2747-A9A0-86C1FACE5393}"/>
              </a:ext>
            </a:extLst>
          </p:cNvPr>
          <p:cNvSpPr txBox="1">
            <a:spLocks/>
          </p:cNvSpPr>
          <p:nvPr/>
        </p:nvSpPr>
        <p:spPr>
          <a:xfrm>
            <a:off x="442268" y="3174293"/>
            <a:ext cx="3613623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400" dirty="0">
                <a:solidFill>
                  <a:schemeClr val="accent2">
                    <a:lumMod val="50000"/>
                  </a:schemeClr>
                </a:solidFill>
              </a:rPr>
              <a:t>anaconda prompt</a:t>
            </a:r>
            <a:r>
              <a:rPr lang="ja-JP" altLang="en-US" sz="1400">
                <a:solidFill>
                  <a:schemeClr val="accent2">
                    <a:lumMod val="50000"/>
                  </a:schemeClr>
                </a:solidFill>
              </a:rPr>
              <a:t>から起動</a:t>
            </a:r>
          </a:p>
        </p:txBody>
      </p:sp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8D2ECC9E-3027-2D45-91F1-571D45C5D5A0}"/>
              </a:ext>
            </a:extLst>
          </p:cNvPr>
          <p:cNvSpPr/>
          <p:nvPr/>
        </p:nvSpPr>
        <p:spPr>
          <a:xfrm>
            <a:off x="149125" y="4053749"/>
            <a:ext cx="407950" cy="34775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endParaRPr kumimoji="1" lang="ja-JP" altLang="en-US" sz="140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6" name="Google Shape;105;p18">
            <a:extLst>
              <a:ext uri="{FF2B5EF4-FFF2-40B4-BE49-F238E27FC236}">
                <a16:creationId xmlns:a16="http://schemas.microsoft.com/office/drawing/2014/main" id="{90652936-1B1F-204A-8D14-02641B34212A}"/>
              </a:ext>
            </a:extLst>
          </p:cNvPr>
          <p:cNvSpPr txBox="1">
            <a:spLocks/>
          </p:cNvSpPr>
          <p:nvPr/>
        </p:nvSpPr>
        <p:spPr>
          <a:xfrm>
            <a:off x="442268" y="4083000"/>
            <a:ext cx="3613623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400">
                <a:solidFill>
                  <a:schemeClr val="accent2">
                    <a:lumMod val="50000"/>
                  </a:schemeClr>
                </a:solidFill>
              </a:rPr>
              <a:t>コマンドプロンプトから起動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A6A414E-9B52-8940-BA4C-E822BD992D67}"/>
              </a:ext>
            </a:extLst>
          </p:cNvPr>
          <p:cNvSpPr/>
          <p:nvPr/>
        </p:nvSpPr>
        <p:spPr>
          <a:xfrm>
            <a:off x="92725" y="353853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1100" dirty="0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https://tonari-it.com/python-anaconda-prompt/#toc1</a:t>
            </a:r>
            <a:endParaRPr lang="en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33BC650-68E7-574C-99BA-D9137A1C30E3}"/>
              </a:ext>
            </a:extLst>
          </p:cNvPr>
          <p:cNvSpPr/>
          <p:nvPr/>
        </p:nvSpPr>
        <p:spPr>
          <a:xfrm>
            <a:off x="97231" y="371937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1100" dirty="0">
                <a:latin typeface="Meiryo UI" panose="020B0604030504040204" pitchFamily="34" charset="-128"/>
                <a:ea typeface="Meiryo UI" panose="020B0604030504040204" pitchFamily="34" charset="-128"/>
                <a:hlinkClick r:id="rId4"/>
              </a:rPr>
              <a:t>https://qiita.com/Laundly_KUW/items/9122c933b3fede7e5366</a:t>
            </a:r>
            <a:endParaRPr lang="en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E37EDA5D-B860-4241-8808-CBD3396E6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572" y="2932940"/>
            <a:ext cx="1671251" cy="696017"/>
          </a:xfrm>
          <a:prstGeom prst="rect">
            <a:avLst/>
          </a:prstGeom>
        </p:spPr>
      </p:pic>
      <p:sp>
        <p:nvSpPr>
          <p:cNvPr id="31" name="Google Shape;105;p18">
            <a:extLst>
              <a:ext uri="{FF2B5EF4-FFF2-40B4-BE49-F238E27FC236}">
                <a16:creationId xmlns:a16="http://schemas.microsoft.com/office/drawing/2014/main" id="{74B5C5A7-5905-1948-9541-E5A4C9B71089}"/>
              </a:ext>
            </a:extLst>
          </p:cNvPr>
          <p:cNvSpPr txBox="1">
            <a:spLocks/>
          </p:cNvSpPr>
          <p:nvPr/>
        </p:nvSpPr>
        <p:spPr>
          <a:xfrm>
            <a:off x="4664767" y="1324600"/>
            <a:ext cx="3974985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400" dirty="0"/>
              <a:t>※</a:t>
            </a:r>
            <a:r>
              <a:rPr lang="ja-JP" altLang="en-US" sz="1400"/>
              <a:t>推奨ブラウザ</a:t>
            </a:r>
            <a:r>
              <a:rPr lang="en-US" altLang="ja-JP" sz="1400" dirty="0"/>
              <a:t>: Google Chrome</a:t>
            </a:r>
            <a:endParaRPr lang="ja-JP" altLang="en-US" sz="1400"/>
          </a:p>
        </p:txBody>
      </p:sp>
      <p:sp>
        <p:nvSpPr>
          <p:cNvPr id="33" name="Google Shape;105;p18">
            <a:extLst>
              <a:ext uri="{FF2B5EF4-FFF2-40B4-BE49-F238E27FC236}">
                <a16:creationId xmlns:a16="http://schemas.microsoft.com/office/drawing/2014/main" id="{1E680F7D-B273-8944-8266-AFD1BC9991CF}"/>
              </a:ext>
            </a:extLst>
          </p:cNvPr>
          <p:cNvSpPr txBox="1">
            <a:spLocks/>
          </p:cNvSpPr>
          <p:nvPr/>
        </p:nvSpPr>
        <p:spPr>
          <a:xfrm>
            <a:off x="160555" y="4356552"/>
            <a:ext cx="3974985" cy="297539"/>
          </a:xfrm>
          <a:prstGeom prst="rect">
            <a:avLst/>
          </a:prstGeom>
        </p:spPr>
        <p:txBody>
          <a:bodyPr spcFirstLastPara="1" vert="horz" wrap="square" lIns="0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050" dirty="0"/>
              <a:t>(1) Anaconda</a:t>
            </a:r>
            <a:r>
              <a:rPr lang="ja-JP" altLang="en-US" sz="1050"/>
              <a:t>の</a:t>
            </a:r>
            <a:r>
              <a:rPr lang="en-US" altLang="ja-JP" sz="1050" dirty="0"/>
              <a:t>PATH</a:t>
            </a:r>
            <a:r>
              <a:rPr lang="ja-JP" altLang="en-US" sz="1050"/>
              <a:t>を通す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8919452-4B22-DB49-B4BD-3476B2FF1E17}"/>
              </a:ext>
            </a:extLst>
          </p:cNvPr>
          <p:cNvSpPr/>
          <p:nvPr/>
        </p:nvSpPr>
        <p:spPr>
          <a:xfrm>
            <a:off x="92725" y="453206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1100" dirty="0">
                <a:latin typeface="Meiryo UI" panose="020B0604030504040204" pitchFamily="34" charset="-128"/>
                <a:ea typeface="Meiryo UI" panose="020B0604030504040204" pitchFamily="34" charset="-128"/>
                <a:hlinkClick r:id="rId6"/>
              </a:rPr>
              <a:t>http://ac-stegral.hateblo.jp/entry/2018/04/17/005218</a:t>
            </a:r>
            <a:endParaRPr lang="en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5" name="Google Shape;105;p18">
            <a:extLst>
              <a:ext uri="{FF2B5EF4-FFF2-40B4-BE49-F238E27FC236}">
                <a16:creationId xmlns:a16="http://schemas.microsoft.com/office/drawing/2014/main" id="{4AD9F681-297A-374E-A2BF-BD4781719C6C}"/>
              </a:ext>
            </a:extLst>
          </p:cNvPr>
          <p:cNvSpPr txBox="1">
            <a:spLocks/>
          </p:cNvSpPr>
          <p:nvPr/>
        </p:nvSpPr>
        <p:spPr>
          <a:xfrm>
            <a:off x="149125" y="4790066"/>
            <a:ext cx="3974985" cy="297539"/>
          </a:xfrm>
          <a:prstGeom prst="rect">
            <a:avLst/>
          </a:prstGeom>
        </p:spPr>
        <p:txBody>
          <a:bodyPr spcFirstLastPara="1" vert="horz" wrap="square" lIns="0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050" dirty="0"/>
              <a:t>(2) </a:t>
            </a:r>
            <a:r>
              <a:rPr lang="ja-JP" altLang="en-US" sz="1050"/>
              <a:t>コマンドプロンプトを起動して、</a:t>
            </a:r>
            <a:r>
              <a:rPr lang="en-US" altLang="ja-JP" sz="1050" dirty="0"/>
              <a:t>"</a:t>
            </a:r>
            <a:r>
              <a:rPr lang="en-US" altLang="ja-JP" sz="1050" dirty="0" err="1"/>
              <a:t>jupyter</a:t>
            </a:r>
            <a:r>
              <a:rPr lang="en-US" altLang="ja-JP" sz="1050" dirty="0"/>
              <a:t> notebook"</a:t>
            </a:r>
            <a:r>
              <a:rPr lang="ja-JP" altLang="en-US" sz="1050"/>
              <a:t>と入力</a:t>
            </a:r>
          </a:p>
        </p:txBody>
      </p:sp>
      <p:sp>
        <p:nvSpPr>
          <p:cNvPr id="36" name="Google Shape;105;p18">
            <a:extLst>
              <a:ext uri="{FF2B5EF4-FFF2-40B4-BE49-F238E27FC236}">
                <a16:creationId xmlns:a16="http://schemas.microsoft.com/office/drawing/2014/main" id="{919D7EC9-8B09-B140-813A-DBB66146248E}"/>
              </a:ext>
            </a:extLst>
          </p:cNvPr>
          <p:cNvSpPr txBox="1">
            <a:spLocks/>
          </p:cNvSpPr>
          <p:nvPr/>
        </p:nvSpPr>
        <p:spPr>
          <a:xfrm>
            <a:off x="4820400" y="2441620"/>
            <a:ext cx="3974985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400"/>
              <a:t>環境構築手順書をお読みください。</a:t>
            </a:r>
            <a:r>
              <a:rPr lang="en-US" altLang="ja-JP" sz="1400" dirty="0"/>
              <a:t> (</a:t>
            </a:r>
            <a:r>
              <a:rPr lang="ja-JP" altLang="en-US" sz="1400"/>
              <a:t>最後のスライドに記載されています</a:t>
            </a:r>
            <a:r>
              <a:rPr lang="en-US" altLang="ja-JP" sz="1400" dirty="0"/>
              <a:t>)</a:t>
            </a:r>
            <a:endParaRPr lang="ja-JP" altLang="en-US" sz="1400"/>
          </a:p>
        </p:txBody>
      </p:sp>
      <p:sp>
        <p:nvSpPr>
          <p:cNvPr id="37" name="Google Shape;105;p18">
            <a:extLst>
              <a:ext uri="{FF2B5EF4-FFF2-40B4-BE49-F238E27FC236}">
                <a16:creationId xmlns:a16="http://schemas.microsoft.com/office/drawing/2014/main" id="{39406142-56B6-CB43-A3B5-8FC69E9D08D8}"/>
              </a:ext>
            </a:extLst>
          </p:cNvPr>
          <p:cNvSpPr txBox="1">
            <a:spLocks/>
          </p:cNvSpPr>
          <p:nvPr/>
        </p:nvSpPr>
        <p:spPr>
          <a:xfrm>
            <a:off x="4819827" y="3109906"/>
            <a:ext cx="3974985" cy="70158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400" dirty="0"/>
              <a:t>※</a:t>
            </a:r>
            <a:r>
              <a:rPr lang="en-US" altLang="ja-JP" sz="1400" dirty="0" err="1"/>
              <a:t>jupyter</a:t>
            </a:r>
            <a:r>
              <a:rPr lang="en-US" altLang="ja-JP" sz="1400" dirty="0"/>
              <a:t> notebook</a:t>
            </a:r>
            <a:r>
              <a:rPr lang="ja-JP" altLang="en-US" sz="1400"/>
              <a:t>と打って起動しない場合、</a:t>
            </a:r>
            <a:r>
              <a:rPr lang="en-US" altLang="ja-JP" sz="1400" dirty="0"/>
              <a:t>PATH</a:t>
            </a:r>
            <a:r>
              <a:rPr lang="ja-JP" altLang="en-US" sz="1400"/>
              <a:t>の通っていない可能性が高いです</a:t>
            </a:r>
          </a:p>
        </p:txBody>
      </p:sp>
    </p:spTree>
    <p:extLst>
      <p:ext uri="{BB962C8B-B14F-4D97-AF65-F5344CB8AC3E}">
        <p14:creationId xmlns:p14="http://schemas.microsoft.com/office/powerpoint/2010/main" val="2749973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22D0A-1BF4-604B-91C0-8245E42B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Jupyter</a:t>
            </a:r>
            <a:r>
              <a:rPr kumimoji="1" lang="ja-JP" altLang="en-US"/>
              <a:t>の設定について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336163-8384-A441-A64B-59011C36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sp>
        <p:nvSpPr>
          <p:cNvPr id="5" name="Google Shape;105;p18">
            <a:extLst>
              <a:ext uri="{FF2B5EF4-FFF2-40B4-BE49-F238E27FC236}">
                <a16:creationId xmlns:a16="http://schemas.microsoft.com/office/drawing/2014/main" id="{1FC154CB-88CB-3C45-887F-418466E4BD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0025" y="922284"/>
            <a:ext cx="8675370" cy="3313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※</a:t>
            </a:r>
            <a:r>
              <a:rPr lang="ja-JP" altLang="en-US" b="1">
                <a:solidFill>
                  <a:srgbClr val="FF0000"/>
                </a:solidFill>
              </a:rPr>
              <a:t>事前に事務局配布の環境構築手順にしたがって、インストールを済ませてください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Google Shape;100;p18">
            <a:extLst>
              <a:ext uri="{FF2B5EF4-FFF2-40B4-BE49-F238E27FC236}">
                <a16:creationId xmlns:a16="http://schemas.microsoft.com/office/drawing/2014/main" id="{439A36F6-F882-234B-9BBE-A9D8FF0FF787}"/>
              </a:ext>
            </a:extLst>
          </p:cNvPr>
          <p:cNvCxnSpPr/>
          <p:nvPr/>
        </p:nvCxnSpPr>
        <p:spPr>
          <a:xfrm>
            <a:off x="232264" y="1941621"/>
            <a:ext cx="3941562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00;p18">
            <a:extLst>
              <a:ext uri="{FF2B5EF4-FFF2-40B4-BE49-F238E27FC236}">
                <a16:creationId xmlns:a16="http://schemas.microsoft.com/office/drawing/2014/main" id="{C97A7DC9-66EE-AF49-BF1C-B0F50F30BD3F}"/>
              </a:ext>
            </a:extLst>
          </p:cNvPr>
          <p:cNvCxnSpPr/>
          <p:nvPr/>
        </p:nvCxnSpPr>
        <p:spPr>
          <a:xfrm>
            <a:off x="5006286" y="1941621"/>
            <a:ext cx="3583238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00;p18">
            <a:extLst>
              <a:ext uri="{FF2B5EF4-FFF2-40B4-BE49-F238E27FC236}">
                <a16:creationId xmlns:a16="http://schemas.microsoft.com/office/drawing/2014/main" id="{3AC081D2-E357-A44B-8117-0C7C23CD8454}"/>
              </a:ext>
            </a:extLst>
          </p:cNvPr>
          <p:cNvCxnSpPr>
            <a:cxnSpLocks/>
          </p:cNvCxnSpPr>
          <p:nvPr/>
        </p:nvCxnSpPr>
        <p:spPr>
          <a:xfrm rot="5400000">
            <a:off x="3091322" y="3541140"/>
            <a:ext cx="2961355" cy="0"/>
          </a:xfrm>
          <a:prstGeom prst="straightConnector1">
            <a:avLst/>
          </a:prstGeom>
          <a:noFill/>
          <a:ln w="12700" cap="flat" cmpd="sng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sp>
        <p:nvSpPr>
          <p:cNvPr id="15" name="Google Shape;99;p18">
            <a:extLst>
              <a:ext uri="{FF2B5EF4-FFF2-40B4-BE49-F238E27FC236}">
                <a16:creationId xmlns:a16="http://schemas.microsoft.com/office/drawing/2014/main" id="{F465CBDB-F052-7046-BC27-F1BEB7ADE045}"/>
              </a:ext>
            </a:extLst>
          </p:cNvPr>
          <p:cNvSpPr txBox="1"/>
          <p:nvPr/>
        </p:nvSpPr>
        <p:spPr>
          <a:xfrm>
            <a:off x="1337009" y="1702280"/>
            <a:ext cx="1497014" cy="2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en-US" altLang="ja-JP" sz="1400" dirty="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Windows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sp>
        <p:nvSpPr>
          <p:cNvPr id="16" name="Google Shape;99;p18">
            <a:extLst>
              <a:ext uri="{FF2B5EF4-FFF2-40B4-BE49-F238E27FC236}">
                <a16:creationId xmlns:a16="http://schemas.microsoft.com/office/drawing/2014/main" id="{AAA74C68-D4E4-2A44-B46D-0D136BF2AA9A}"/>
              </a:ext>
            </a:extLst>
          </p:cNvPr>
          <p:cNvSpPr txBox="1"/>
          <p:nvPr/>
        </p:nvSpPr>
        <p:spPr>
          <a:xfrm>
            <a:off x="5790227" y="1609141"/>
            <a:ext cx="2191779" cy="38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pPr algn="ctr"/>
            <a:r>
              <a:rPr lang="en-US" altLang="ja-JP" sz="1400" dirty="0">
                <a:solidFill>
                  <a:schemeClr val="tx1">
                    <a:lumMod val="95000"/>
                    <a:lumOff val="5000"/>
                  </a:schemeClr>
                </a:solidFill>
                <a:sym typeface="Verdana"/>
              </a:rPr>
              <a:t>Mac/Linux</a:t>
            </a:r>
            <a:endParaRPr sz="1400" dirty="0">
              <a:solidFill>
                <a:schemeClr val="tx1">
                  <a:lumMod val="95000"/>
                  <a:lumOff val="5000"/>
                </a:schemeClr>
              </a:solidFill>
              <a:sym typeface="Verdana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76AD031-650B-B949-86A9-B7590E456417}"/>
              </a:ext>
            </a:extLst>
          </p:cNvPr>
          <p:cNvSpPr/>
          <p:nvPr/>
        </p:nvSpPr>
        <p:spPr>
          <a:xfrm>
            <a:off x="122321" y="2476991"/>
            <a:ext cx="415636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ホームディレクトリ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: </a:t>
            </a:r>
            <a:r>
              <a:rPr lang="en-US" altLang="ja-JP" sz="11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jupyter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起動後一番最初に開くディレクトリ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 (=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フォルダ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デフォルトは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「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C:\\Users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」になっている</a:t>
            </a:r>
            <a:endParaRPr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ホームディレクトリより上のディレクトリにアクセスできない</a:t>
            </a:r>
            <a:endParaRPr lang="en" altLang="ja-JP" sz="1100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Google Shape;99;p18">
            <a:extLst>
              <a:ext uri="{FF2B5EF4-FFF2-40B4-BE49-F238E27FC236}">
                <a16:creationId xmlns:a16="http://schemas.microsoft.com/office/drawing/2014/main" id="{5D5170AA-37FB-4C46-B905-C88044F3F3D1}"/>
              </a:ext>
            </a:extLst>
          </p:cNvPr>
          <p:cNvSpPr txBox="1"/>
          <p:nvPr/>
        </p:nvSpPr>
        <p:spPr>
          <a:xfrm>
            <a:off x="290518" y="1341642"/>
            <a:ext cx="5684910" cy="26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-JP" sz="1800" dirty="0">
                <a:sym typeface="Verdana"/>
              </a:rPr>
              <a:t>2. </a:t>
            </a:r>
            <a:r>
              <a:rPr lang="ja-JP" altLang="en-US" sz="1800">
                <a:sym typeface="Verdana"/>
              </a:rPr>
              <a:t>教材フォルダにアクセスし、ファイルを開けるようにしよう</a:t>
            </a:r>
            <a:endParaRPr sz="1800" dirty="0">
              <a:sym typeface="Verdana"/>
            </a:endParaRPr>
          </a:p>
        </p:txBody>
      </p:sp>
      <p:cxnSp>
        <p:nvCxnSpPr>
          <p:cNvPr id="19" name="Google Shape;100;p18">
            <a:extLst>
              <a:ext uri="{FF2B5EF4-FFF2-40B4-BE49-F238E27FC236}">
                <a16:creationId xmlns:a16="http://schemas.microsoft.com/office/drawing/2014/main" id="{413AC8D3-68CD-0940-B6FB-C4EAAE3B5561}"/>
              </a:ext>
            </a:extLst>
          </p:cNvPr>
          <p:cNvCxnSpPr/>
          <p:nvPr/>
        </p:nvCxnSpPr>
        <p:spPr>
          <a:xfrm>
            <a:off x="341598" y="1630629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4F46CE7-8E19-AA44-B277-BB65DBBFC7A5}"/>
              </a:ext>
            </a:extLst>
          </p:cNvPr>
          <p:cNvSpPr/>
          <p:nvPr/>
        </p:nvSpPr>
        <p:spPr>
          <a:xfrm>
            <a:off x="108585" y="4611821"/>
            <a:ext cx="4680579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※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ホームディレクトリを変更したい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  <a:hlinkClick r:id="rId2"/>
              </a:rPr>
              <a:t>https://qiita.com/nigimitama/items/a8129e50afcc462e02d6</a:t>
            </a:r>
            <a:endParaRPr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30F7D594-14D5-8444-9ED6-150E34046885}"/>
              </a:ext>
            </a:extLst>
          </p:cNvPr>
          <p:cNvSpPr/>
          <p:nvPr/>
        </p:nvSpPr>
        <p:spPr>
          <a:xfrm>
            <a:off x="183415" y="2064230"/>
            <a:ext cx="407950" cy="34775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endParaRPr kumimoji="1" lang="ja-JP" altLang="en-US" sz="140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" name="Google Shape;105;p18">
            <a:extLst>
              <a:ext uri="{FF2B5EF4-FFF2-40B4-BE49-F238E27FC236}">
                <a16:creationId xmlns:a16="http://schemas.microsoft.com/office/drawing/2014/main" id="{F0421393-BC6A-5048-B291-AE7F011946CD}"/>
              </a:ext>
            </a:extLst>
          </p:cNvPr>
          <p:cNvSpPr txBox="1">
            <a:spLocks/>
          </p:cNvSpPr>
          <p:nvPr/>
        </p:nvSpPr>
        <p:spPr>
          <a:xfrm>
            <a:off x="476558" y="2093481"/>
            <a:ext cx="3613623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400">
                <a:solidFill>
                  <a:schemeClr val="accent2">
                    <a:lumMod val="50000"/>
                  </a:schemeClr>
                </a:solidFill>
              </a:rPr>
              <a:t>ホームディレクトリがどこか確認する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DE5E2E9-9772-FB47-B083-F5726FD49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5" y="3269947"/>
            <a:ext cx="1495117" cy="529104"/>
          </a:xfrm>
          <a:prstGeom prst="rect">
            <a:avLst/>
          </a:prstGeom>
        </p:spPr>
      </p:pic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CE8056CD-8333-4C41-96F9-1FB781D9DD0C}"/>
              </a:ext>
            </a:extLst>
          </p:cNvPr>
          <p:cNvSpPr/>
          <p:nvPr/>
        </p:nvSpPr>
        <p:spPr>
          <a:xfrm>
            <a:off x="200025" y="3799051"/>
            <a:ext cx="407950" cy="34775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endParaRPr kumimoji="1" lang="ja-JP" altLang="en-US" sz="140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4" name="Google Shape;105;p18">
            <a:extLst>
              <a:ext uri="{FF2B5EF4-FFF2-40B4-BE49-F238E27FC236}">
                <a16:creationId xmlns:a16="http://schemas.microsoft.com/office/drawing/2014/main" id="{CC561AEB-7D6C-A94D-94B1-661EDB364FE1}"/>
              </a:ext>
            </a:extLst>
          </p:cNvPr>
          <p:cNvSpPr txBox="1">
            <a:spLocks/>
          </p:cNvSpPr>
          <p:nvPr/>
        </p:nvSpPr>
        <p:spPr>
          <a:xfrm>
            <a:off x="493168" y="3828302"/>
            <a:ext cx="3613623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400">
                <a:solidFill>
                  <a:schemeClr val="accent2">
                    <a:lumMod val="50000"/>
                  </a:schemeClr>
                </a:solidFill>
              </a:rPr>
              <a:t>ホームディレクトリ以下の任意の場所に教材フォルダを置く</a:t>
            </a:r>
          </a:p>
        </p:txBody>
      </p:sp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67546C63-5613-0B44-8DAF-AEA2992CE995}"/>
              </a:ext>
            </a:extLst>
          </p:cNvPr>
          <p:cNvSpPr/>
          <p:nvPr/>
        </p:nvSpPr>
        <p:spPr>
          <a:xfrm>
            <a:off x="200025" y="4205643"/>
            <a:ext cx="407950" cy="34775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３</a:t>
            </a:r>
          </a:p>
        </p:txBody>
      </p:sp>
      <p:sp>
        <p:nvSpPr>
          <p:cNvPr id="26" name="Google Shape;105;p18">
            <a:extLst>
              <a:ext uri="{FF2B5EF4-FFF2-40B4-BE49-F238E27FC236}">
                <a16:creationId xmlns:a16="http://schemas.microsoft.com/office/drawing/2014/main" id="{09EE309D-5008-0C49-A38B-62FB6EF71BDE}"/>
              </a:ext>
            </a:extLst>
          </p:cNvPr>
          <p:cNvSpPr txBox="1">
            <a:spLocks/>
          </p:cNvSpPr>
          <p:nvPr/>
        </p:nvSpPr>
        <p:spPr>
          <a:xfrm>
            <a:off x="493168" y="4234894"/>
            <a:ext cx="3613623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400" dirty="0" err="1">
                <a:solidFill>
                  <a:schemeClr val="accent2">
                    <a:lumMod val="50000"/>
                  </a:schemeClr>
                </a:solidFill>
              </a:rPr>
              <a:t>jupyter</a:t>
            </a:r>
            <a:r>
              <a:rPr lang="ja-JP" altLang="en-US" sz="1400">
                <a:solidFill>
                  <a:schemeClr val="accent2">
                    <a:lumMod val="50000"/>
                  </a:schemeClr>
                </a:solidFill>
              </a:rPr>
              <a:t>の画面から</a:t>
            </a:r>
            <a:r>
              <a:rPr lang="en-US" altLang="ja-JP" sz="1400" dirty="0">
                <a:solidFill>
                  <a:schemeClr val="accent2">
                    <a:lumMod val="50000"/>
                  </a:schemeClr>
                </a:solidFill>
              </a:rPr>
              <a:t> .</a:t>
            </a:r>
            <a:r>
              <a:rPr lang="en-US" altLang="ja-JP" sz="1400" dirty="0" err="1">
                <a:solidFill>
                  <a:schemeClr val="accent2">
                    <a:lumMod val="50000"/>
                  </a:schemeClr>
                </a:solidFill>
              </a:rPr>
              <a:t>ipynb</a:t>
            </a:r>
            <a:r>
              <a:rPr lang="en-US" altLang="ja-JP" sz="1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ja-JP" altLang="en-US" sz="1400">
                <a:solidFill>
                  <a:schemeClr val="accent2">
                    <a:lumMod val="50000"/>
                  </a:schemeClr>
                </a:solidFill>
              </a:rPr>
              <a:t>ファイルを開く</a:t>
            </a:r>
          </a:p>
        </p:txBody>
      </p:sp>
      <p:sp>
        <p:nvSpPr>
          <p:cNvPr id="27" name="Google Shape;105;p18">
            <a:extLst>
              <a:ext uri="{FF2B5EF4-FFF2-40B4-BE49-F238E27FC236}">
                <a16:creationId xmlns:a16="http://schemas.microsoft.com/office/drawing/2014/main" id="{9B5804D0-1979-C548-AA43-80AEE904FF2B}"/>
              </a:ext>
            </a:extLst>
          </p:cNvPr>
          <p:cNvSpPr txBox="1">
            <a:spLocks/>
          </p:cNvSpPr>
          <p:nvPr/>
        </p:nvSpPr>
        <p:spPr>
          <a:xfrm>
            <a:off x="4810412" y="2125510"/>
            <a:ext cx="3974985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400"/>
              <a:t>ホームディレクトリの場所を除き、手順は</a:t>
            </a:r>
            <a:r>
              <a:rPr lang="en-US" altLang="ja-JP" sz="1400" dirty="0"/>
              <a:t>Windows</a:t>
            </a:r>
            <a:r>
              <a:rPr lang="ja-JP" altLang="en-US" sz="1400"/>
              <a:t>と同じ</a:t>
            </a:r>
          </a:p>
        </p:txBody>
      </p:sp>
      <p:sp>
        <p:nvSpPr>
          <p:cNvPr id="28" name="Google Shape;105;p18">
            <a:extLst>
              <a:ext uri="{FF2B5EF4-FFF2-40B4-BE49-F238E27FC236}">
                <a16:creationId xmlns:a16="http://schemas.microsoft.com/office/drawing/2014/main" id="{755E8746-BF86-FA42-8575-DBA3E6D0B067}"/>
              </a:ext>
            </a:extLst>
          </p:cNvPr>
          <p:cNvSpPr txBox="1">
            <a:spLocks/>
          </p:cNvSpPr>
          <p:nvPr/>
        </p:nvSpPr>
        <p:spPr>
          <a:xfrm>
            <a:off x="4673252" y="2665268"/>
            <a:ext cx="3974985" cy="2704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400" dirty="0"/>
              <a:t>※</a:t>
            </a:r>
            <a:r>
              <a:rPr lang="ja-JP" altLang="en-US" sz="1400"/>
              <a:t>ホームディレクトリを変更したいとき</a:t>
            </a:r>
          </a:p>
        </p:txBody>
      </p:sp>
      <p:sp>
        <p:nvSpPr>
          <p:cNvPr id="29" name="Google Shape;105;p18">
            <a:extLst>
              <a:ext uri="{FF2B5EF4-FFF2-40B4-BE49-F238E27FC236}">
                <a16:creationId xmlns:a16="http://schemas.microsoft.com/office/drawing/2014/main" id="{8505E5E6-703E-4949-AE69-E4BE750414D7}"/>
              </a:ext>
            </a:extLst>
          </p:cNvPr>
          <p:cNvSpPr txBox="1">
            <a:spLocks/>
          </p:cNvSpPr>
          <p:nvPr/>
        </p:nvSpPr>
        <p:spPr>
          <a:xfrm>
            <a:off x="4973471" y="2971179"/>
            <a:ext cx="3613623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200">
                <a:solidFill>
                  <a:schemeClr val="accent2">
                    <a:lumMod val="50000"/>
                  </a:schemeClr>
                </a:solidFill>
              </a:rPr>
              <a:t>ターミナルを開き、下記のコマンドを打つ</a:t>
            </a: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21369CAE-F8EB-C54F-A25E-FB7378397883}"/>
              </a:ext>
            </a:extLst>
          </p:cNvPr>
          <p:cNvSpPr/>
          <p:nvPr/>
        </p:nvSpPr>
        <p:spPr>
          <a:xfrm>
            <a:off x="4824586" y="3011497"/>
            <a:ext cx="278635" cy="2375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endParaRPr kumimoji="1" lang="ja-JP" altLang="en-US" sz="110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6AA546AB-B2B6-8B4B-930F-66B0DF197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218" y="3292252"/>
            <a:ext cx="2443915" cy="273718"/>
          </a:xfrm>
          <a:prstGeom prst="rect">
            <a:avLst/>
          </a:prstGeom>
        </p:spPr>
      </p:pic>
      <p:sp>
        <p:nvSpPr>
          <p:cNvPr id="34" name="Google Shape;105;p18">
            <a:extLst>
              <a:ext uri="{FF2B5EF4-FFF2-40B4-BE49-F238E27FC236}">
                <a16:creationId xmlns:a16="http://schemas.microsoft.com/office/drawing/2014/main" id="{AEB0FED7-C0A4-714A-B2E5-021E2C4E2557}"/>
              </a:ext>
            </a:extLst>
          </p:cNvPr>
          <p:cNvSpPr txBox="1">
            <a:spLocks/>
          </p:cNvSpPr>
          <p:nvPr/>
        </p:nvSpPr>
        <p:spPr>
          <a:xfrm>
            <a:off x="4973471" y="3653463"/>
            <a:ext cx="3613623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200">
                <a:solidFill>
                  <a:schemeClr val="accent2">
                    <a:lumMod val="50000"/>
                  </a:schemeClr>
                </a:solidFill>
              </a:rPr>
              <a:t>「</a:t>
            </a:r>
            <a:r>
              <a:rPr lang="en" altLang="ja-JP" sz="12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" altLang="ja-JP" sz="1200" dirty="0" err="1">
                <a:solidFill>
                  <a:schemeClr val="accent2">
                    <a:lumMod val="50000"/>
                  </a:schemeClr>
                </a:solidFill>
              </a:rPr>
              <a:t>jupyter</a:t>
            </a:r>
            <a:r>
              <a:rPr lang="en" altLang="ja-JP" sz="1200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en" altLang="ja-JP" sz="1200" dirty="0" err="1">
                <a:solidFill>
                  <a:schemeClr val="accent2">
                    <a:lumMod val="50000"/>
                  </a:schemeClr>
                </a:solidFill>
              </a:rPr>
              <a:t>jupyter_notebook_config.py</a:t>
            </a:r>
            <a:r>
              <a:rPr lang="ja-JP" altLang="en-US" sz="1200">
                <a:solidFill>
                  <a:schemeClr val="accent2">
                    <a:lumMod val="50000"/>
                  </a:schemeClr>
                </a:solidFill>
              </a:rPr>
              <a:t>」を開く</a:t>
            </a: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92E23576-25B2-0A41-8E00-CF56BC293B74}"/>
              </a:ext>
            </a:extLst>
          </p:cNvPr>
          <p:cNvSpPr/>
          <p:nvPr/>
        </p:nvSpPr>
        <p:spPr>
          <a:xfrm>
            <a:off x="4824586" y="3693781"/>
            <a:ext cx="278635" cy="2375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２</a:t>
            </a:r>
          </a:p>
        </p:txBody>
      </p:sp>
      <p:sp>
        <p:nvSpPr>
          <p:cNvPr id="36" name="Google Shape;105;p18">
            <a:extLst>
              <a:ext uri="{FF2B5EF4-FFF2-40B4-BE49-F238E27FC236}">
                <a16:creationId xmlns:a16="http://schemas.microsoft.com/office/drawing/2014/main" id="{23A43E48-ADE3-9543-BB3A-3C03D1036181}"/>
              </a:ext>
            </a:extLst>
          </p:cNvPr>
          <p:cNvSpPr txBox="1">
            <a:spLocks/>
          </p:cNvSpPr>
          <p:nvPr/>
        </p:nvSpPr>
        <p:spPr>
          <a:xfrm>
            <a:off x="4973471" y="4011153"/>
            <a:ext cx="3613623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200">
                <a:solidFill>
                  <a:schemeClr val="accent2">
                    <a:lumMod val="50000"/>
                  </a:schemeClr>
                </a:solidFill>
              </a:rPr>
              <a:t>「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</a:rPr>
              <a:t>c.NotebookApp.notebook_dir</a:t>
            </a:r>
            <a:r>
              <a:rPr lang="ja-JP" altLang="en-US" sz="1200">
                <a:solidFill>
                  <a:schemeClr val="accent2">
                    <a:lumMod val="50000"/>
                  </a:schemeClr>
                </a:solidFill>
              </a:rPr>
              <a:t>」を探して、コメントアウトを外して任意の場所を指定</a:t>
            </a: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4E7CD5A0-84D9-9A4D-B035-721FBB7F9122}"/>
              </a:ext>
            </a:extLst>
          </p:cNvPr>
          <p:cNvSpPr/>
          <p:nvPr/>
        </p:nvSpPr>
        <p:spPr>
          <a:xfrm>
            <a:off x="4824586" y="4051471"/>
            <a:ext cx="278635" cy="2375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endParaRPr kumimoji="1" lang="ja-JP" altLang="en-US" sz="110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C8C2395D-A8B3-0444-9B7D-77813792B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215" y="4456967"/>
            <a:ext cx="3635386" cy="1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22D0A-1BF4-604B-91C0-8245E42B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Jupyter</a:t>
            </a:r>
            <a:r>
              <a:rPr kumimoji="1" lang="ja-JP" altLang="en-US"/>
              <a:t>の設定について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336163-8384-A441-A64B-59011C36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sp>
        <p:nvSpPr>
          <p:cNvPr id="5" name="Google Shape;105;p18">
            <a:extLst>
              <a:ext uri="{FF2B5EF4-FFF2-40B4-BE49-F238E27FC236}">
                <a16:creationId xmlns:a16="http://schemas.microsoft.com/office/drawing/2014/main" id="{1FC154CB-88CB-3C45-887F-418466E4BD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0025" y="922284"/>
            <a:ext cx="8675370" cy="3313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※</a:t>
            </a:r>
            <a:r>
              <a:rPr lang="ja-JP" altLang="en-US" b="1">
                <a:solidFill>
                  <a:srgbClr val="FF0000"/>
                </a:solidFill>
              </a:rPr>
              <a:t>事前に事務局配布の環境構築手順にしたがって、インストールを済ませてください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Google Shape;99;p18">
            <a:extLst>
              <a:ext uri="{FF2B5EF4-FFF2-40B4-BE49-F238E27FC236}">
                <a16:creationId xmlns:a16="http://schemas.microsoft.com/office/drawing/2014/main" id="{5D5170AA-37FB-4C46-B905-C88044F3F3D1}"/>
              </a:ext>
            </a:extLst>
          </p:cNvPr>
          <p:cNvSpPr txBox="1"/>
          <p:nvPr/>
        </p:nvSpPr>
        <p:spPr>
          <a:xfrm>
            <a:off x="290518" y="1341642"/>
            <a:ext cx="5684910" cy="26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-JP" sz="1800" dirty="0">
                <a:sym typeface="Verdana"/>
              </a:rPr>
              <a:t>3. </a:t>
            </a:r>
            <a:r>
              <a:rPr lang="ja-JP" altLang="en-US" sz="1800">
                <a:sym typeface="Verdana"/>
              </a:rPr>
              <a:t>よく使うショートカットを覚えよう</a:t>
            </a:r>
            <a:endParaRPr sz="1800" dirty="0">
              <a:sym typeface="Verdana"/>
            </a:endParaRPr>
          </a:p>
        </p:txBody>
      </p:sp>
      <p:cxnSp>
        <p:nvCxnSpPr>
          <p:cNvPr id="19" name="Google Shape;100;p18">
            <a:extLst>
              <a:ext uri="{FF2B5EF4-FFF2-40B4-BE49-F238E27FC236}">
                <a16:creationId xmlns:a16="http://schemas.microsoft.com/office/drawing/2014/main" id="{413AC8D3-68CD-0940-B6FB-C4EAAE3B5561}"/>
              </a:ext>
            </a:extLst>
          </p:cNvPr>
          <p:cNvCxnSpPr/>
          <p:nvPr/>
        </p:nvCxnSpPr>
        <p:spPr>
          <a:xfrm>
            <a:off x="341598" y="1630629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747074CE-C0DF-C146-A87D-E7581546E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68" y="1840050"/>
            <a:ext cx="4442001" cy="2903371"/>
          </a:xfrm>
          <a:prstGeom prst="rect">
            <a:avLst/>
          </a:prstGeom>
        </p:spPr>
      </p:pic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42648F44-6154-5B40-AA22-FC47E68C5716}"/>
              </a:ext>
            </a:extLst>
          </p:cNvPr>
          <p:cNvSpPr/>
          <p:nvPr/>
        </p:nvSpPr>
        <p:spPr>
          <a:xfrm rot="5626597">
            <a:off x="4997628" y="1451657"/>
            <a:ext cx="293599" cy="1280560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Google Shape;103;p18">
            <a:extLst>
              <a:ext uri="{FF2B5EF4-FFF2-40B4-BE49-F238E27FC236}">
                <a16:creationId xmlns:a16="http://schemas.microsoft.com/office/drawing/2014/main" id="{9465A602-06B9-EC47-BCCF-DA0BD4ED8C14}"/>
              </a:ext>
            </a:extLst>
          </p:cNvPr>
          <p:cNvSpPr/>
          <p:nvPr/>
        </p:nvSpPr>
        <p:spPr>
          <a:xfrm>
            <a:off x="5580062" y="1732252"/>
            <a:ext cx="2627394" cy="73294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コマンドモードの状態から「</a:t>
            </a:r>
            <a:r>
              <a:rPr lang="en-US" altLang="ja-JP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</a:t>
            </a:r>
            <a:r>
              <a:rPr lang="ja-JP" altLang="en-US" sz="14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」を押す</a:t>
            </a:r>
            <a:endParaRPr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2DD879-737C-CE4E-9EF5-813AF49DCCFB}"/>
              </a:ext>
            </a:extLst>
          </p:cNvPr>
          <p:cNvSpPr/>
          <p:nvPr/>
        </p:nvSpPr>
        <p:spPr>
          <a:xfrm>
            <a:off x="4881908" y="2874340"/>
            <a:ext cx="4255072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日本語でのショートカット一覧</a:t>
            </a:r>
            <a:r>
              <a:rPr lang="en-US" altLang="ja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ja-JP" sz="1200" dirty="0">
                <a:latin typeface="Meiryo UI" panose="020B0604030504040204" pitchFamily="34" charset="-128"/>
                <a:ea typeface="Meiryo UI" panose="020B0604030504040204" pitchFamily="34" charset="-128"/>
                <a:hlinkClick r:id="rId3"/>
              </a:rPr>
              <a:t>https://qiita.com/masafumi_miya/items/6524dbd227705351a00c</a:t>
            </a:r>
            <a:endParaRPr lang="en" altLang="ja-JP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Meiryo UI" panose="020B0604030504040204" pitchFamily="34" charset="-128"/>
                <a:ea typeface="Meiryo UI" panose="020B0604030504040204" pitchFamily="34" charset="-128"/>
                <a:hlinkClick r:id="rId4"/>
              </a:rPr>
              <a:t>https://note.nkmk.me/jupyter-notebook-keyboard-shortcut/</a:t>
            </a:r>
            <a:endParaRPr lang="en-US" altLang="ja-JP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87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2B1F46-9229-A740-8C76-A52BD93F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1" y="1989882"/>
            <a:ext cx="4265744" cy="149036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9005D4-96AA-3747-B4FB-9493CCD7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59657"/>
            <a:ext cx="4123552" cy="135081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7F22D0A-1BF4-604B-91C0-8245E42B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Jupyter</a:t>
            </a:r>
            <a:r>
              <a:rPr kumimoji="1" lang="ja-JP" altLang="en-US"/>
              <a:t>の設定について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336163-8384-A441-A64B-59011C36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sp>
        <p:nvSpPr>
          <p:cNvPr id="5" name="Google Shape;105;p18">
            <a:extLst>
              <a:ext uri="{FF2B5EF4-FFF2-40B4-BE49-F238E27FC236}">
                <a16:creationId xmlns:a16="http://schemas.microsoft.com/office/drawing/2014/main" id="{1FC154CB-88CB-3C45-887F-418466E4BD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0025" y="922284"/>
            <a:ext cx="8675370" cy="3313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※</a:t>
            </a:r>
            <a:r>
              <a:rPr lang="ja-JP" altLang="en-US" b="1">
                <a:solidFill>
                  <a:srgbClr val="FF0000"/>
                </a:solidFill>
              </a:rPr>
              <a:t>事前に事務局配布の環境構築手順にしたがって、インストールを済ませてください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Google Shape;99;p18">
            <a:extLst>
              <a:ext uri="{FF2B5EF4-FFF2-40B4-BE49-F238E27FC236}">
                <a16:creationId xmlns:a16="http://schemas.microsoft.com/office/drawing/2014/main" id="{5D5170AA-37FB-4C46-B905-C88044F3F3D1}"/>
              </a:ext>
            </a:extLst>
          </p:cNvPr>
          <p:cNvSpPr txBox="1"/>
          <p:nvPr/>
        </p:nvSpPr>
        <p:spPr>
          <a:xfrm>
            <a:off x="290518" y="1277844"/>
            <a:ext cx="5684910" cy="26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-JP" sz="1800" dirty="0">
                <a:sym typeface="Verdana"/>
              </a:rPr>
              <a:t>3. </a:t>
            </a:r>
            <a:r>
              <a:rPr lang="ja-JP" altLang="en-US" sz="1800">
                <a:sym typeface="Verdana"/>
              </a:rPr>
              <a:t>よく使うショートカットを覚えよう</a:t>
            </a:r>
            <a:endParaRPr sz="1800" dirty="0">
              <a:sym typeface="Verdana"/>
            </a:endParaRPr>
          </a:p>
        </p:txBody>
      </p:sp>
      <p:cxnSp>
        <p:nvCxnSpPr>
          <p:cNvPr id="19" name="Google Shape;100;p18">
            <a:extLst>
              <a:ext uri="{FF2B5EF4-FFF2-40B4-BE49-F238E27FC236}">
                <a16:creationId xmlns:a16="http://schemas.microsoft.com/office/drawing/2014/main" id="{413AC8D3-68CD-0940-B6FB-C4EAAE3B5561}"/>
              </a:ext>
            </a:extLst>
          </p:cNvPr>
          <p:cNvCxnSpPr/>
          <p:nvPr/>
        </p:nvCxnSpPr>
        <p:spPr>
          <a:xfrm>
            <a:off x="341598" y="1566831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42648F44-6154-5B40-AA22-FC47E68C5716}"/>
              </a:ext>
            </a:extLst>
          </p:cNvPr>
          <p:cNvSpPr/>
          <p:nvPr/>
        </p:nvSpPr>
        <p:spPr>
          <a:xfrm rot="8012239">
            <a:off x="1627484" y="2914637"/>
            <a:ext cx="293599" cy="1280560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Google Shape;103;p18">
            <a:extLst>
              <a:ext uri="{FF2B5EF4-FFF2-40B4-BE49-F238E27FC236}">
                <a16:creationId xmlns:a16="http://schemas.microsoft.com/office/drawing/2014/main" id="{9465A602-06B9-EC47-BCCF-DA0BD4ED8C14}"/>
              </a:ext>
            </a:extLst>
          </p:cNvPr>
          <p:cNvSpPr/>
          <p:nvPr/>
        </p:nvSpPr>
        <p:spPr>
          <a:xfrm>
            <a:off x="409063" y="3747851"/>
            <a:ext cx="3497061" cy="1073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ja-JP" sz="1400" dirty="0" err="1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dd</a:t>
            </a:r>
            <a:r>
              <a:rPr lang="en-US" altLang="ja-JP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</a:t>
            </a:r>
            <a:r>
              <a:rPr lang="ja-JP" altLang="en-US" sz="14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セルを消す</a:t>
            </a:r>
            <a:endParaRPr lang="en-US" altLang="ja-JP"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b: </a:t>
            </a:r>
            <a:r>
              <a:rPr lang="ja-JP" altLang="en-US" sz="14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セルを下に追加</a:t>
            </a:r>
            <a:endParaRPr lang="en-US" altLang="ja-JP"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a: </a:t>
            </a:r>
            <a:r>
              <a:rPr lang="ja-JP" altLang="en-US" sz="14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セルを上に追加</a:t>
            </a:r>
            <a:endParaRPr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2DD879-737C-CE4E-9EF5-813AF49DCCFB}"/>
              </a:ext>
            </a:extLst>
          </p:cNvPr>
          <p:cNvSpPr/>
          <p:nvPr/>
        </p:nvSpPr>
        <p:spPr>
          <a:xfrm>
            <a:off x="1304112" y="1695963"/>
            <a:ext cx="198502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&lt;</a:t>
            </a:r>
            <a:r>
              <a:rPr lang="ja-JP" altLang="en-US" sz="14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コマンドモード</a:t>
            </a:r>
            <a:r>
              <a:rPr lang="en-US" altLang="ja-JP" sz="1400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</a:p>
        </p:txBody>
      </p:sp>
      <p:sp>
        <p:nvSpPr>
          <p:cNvPr id="15" name="Google Shape;103;p18">
            <a:extLst>
              <a:ext uri="{FF2B5EF4-FFF2-40B4-BE49-F238E27FC236}">
                <a16:creationId xmlns:a16="http://schemas.microsoft.com/office/drawing/2014/main" id="{C6F54D4F-B349-2943-81A5-6E9E41985BD5}"/>
              </a:ext>
            </a:extLst>
          </p:cNvPr>
          <p:cNvSpPr/>
          <p:nvPr/>
        </p:nvSpPr>
        <p:spPr>
          <a:xfrm>
            <a:off x="4555261" y="2883559"/>
            <a:ext cx="351032" cy="543005"/>
          </a:xfrm>
          <a:prstGeom prst="rect">
            <a:avLst/>
          </a:prstGeom>
          <a:noFill/>
          <a:ln w="190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Google Shape;103;p18">
            <a:extLst>
              <a:ext uri="{FF2B5EF4-FFF2-40B4-BE49-F238E27FC236}">
                <a16:creationId xmlns:a16="http://schemas.microsoft.com/office/drawing/2014/main" id="{83A99E60-C130-EB48-9F37-4A425A8BF425}"/>
              </a:ext>
            </a:extLst>
          </p:cNvPr>
          <p:cNvSpPr/>
          <p:nvPr/>
        </p:nvSpPr>
        <p:spPr>
          <a:xfrm>
            <a:off x="148530" y="2818598"/>
            <a:ext cx="386135" cy="597305"/>
          </a:xfrm>
          <a:prstGeom prst="rect">
            <a:avLst/>
          </a:prstGeom>
          <a:noFill/>
          <a:ln w="190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9E73F99-DEAF-2043-A223-4A56212A1D44}"/>
              </a:ext>
            </a:extLst>
          </p:cNvPr>
          <p:cNvSpPr/>
          <p:nvPr/>
        </p:nvSpPr>
        <p:spPr>
          <a:xfrm>
            <a:off x="5641265" y="1681171"/>
            <a:ext cx="198502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&lt;</a:t>
            </a:r>
            <a:r>
              <a:rPr lang="ja-JP" altLang="en-US" sz="14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編集モード</a:t>
            </a:r>
            <a:r>
              <a:rPr lang="en-US" altLang="ja-JP" sz="1400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</a:p>
        </p:txBody>
      </p: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4C1BD5C1-1B74-0B4F-8448-CF662CE8F0A7}"/>
              </a:ext>
            </a:extLst>
          </p:cNvPr>
          <p:cNvSpPr/>
          <p:nvPr/>
        </p:nvSpPr>
        <p:spPr>
          <a:xfrm rot="8012239">
            <a:off x="6250480" y="2802996"/>
            <a:ext cx="293599" cy="1280560"/>
          </a:xfrm>
          <a:custGeom>
            <a:avLst/>
            <a:gdLst>
              <a:gd name="connsiteX0" fmla="*/ 0 w 249382"/>
              <a:gd name="connsiteY0" fmla="*/ 23750 h 308758"/>
              <a:gd name="connsiteX1" fmla="*/ 249382 w 249382"/>
              <a:gd name="connsiteY1" fmla="*/ 308758 h 308758"/>
              <a:gd name="connsiteX2" fmla="*/ 213756 w 249382"/>
              <a:gd name="connsiteY2" fmla="*/ 0 h 30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2" h="308758">
                <a:moveTo>
                  <a:pt x="0" y="23750"/>
                </a:moveTo>
                <a:lnTo>
                  <a:pt x="249382" y="308758"/>
                </a:lnTo>
                <a:lnTo>
                  <a:pt x="213756" y="0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Google Shape;103;p18">
            <a:extLst>
              <a:ext uri="{FF2B5EF4-FFF2-40B4-BE49-F238E27FC236}">
                <a16:creationId xmlns:a16="http://schemas.microsoft.com/office/drawing/2014/main" id="{69062B5A-E069-0642-9E8D-306D09174F68}"/>
              </a:ext>
            </a:extLst>
          </p:cNvPr>
          <p:cNvSpPr/>
          <p:nvPr/>
        </p:nvSpPr>
        <p:spPr>
          <a:xfrm>
            <a:off x="5032059" y="3636210"/>
            <a:ext cx="3497061" cy="1073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Ctrl + Enter: </a:t>
            </a:r>
            <a:r>
              <a:rPr lang="ja-JP" altLang="en-US" sz="14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セルを実行</a:t>
            </a:r>
            <a:endParaRPr lang="en-US" altLang="ja-JP"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Shift + Enter: </a:t>
            </a:r>
            <a:r>
              <a:rPr lang="ja-JP" altLang="en-US" sz="14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セルを実行、下のセルに移動</a:t>
            </a:r>
            <a:endParaRPr lang="en-US" altLang="ja-JP"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Alt + Enter: </a:t>
            </a:r>
            <a:r>
              <a:rPr lang="ja-JP" altLang="en-US" sz="140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セルを実行、新しいセルを下に追加</a:t>
            </a:r>
            <a:endParaRPr sz="14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277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22D0A-1BF4-604B-91C0-8245E42B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Jupyter</a:t>
            </a:r>
            <a:r>
              <a:rPr kumimoji="1" lang="ja-JP" altLang="en-US"/>
              <a:t>の設定について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336163-8384-A441-A64B-59011C36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©Tomonari, Murakami</a:t>
            </a:r>
            <a:endParaRPr kumimoji="1" lang="ja-JP" altLang="en-US"/>
          </a:p>
        </p:txBody>
      </p:sp>
      <p:sp>
        <p:nvSpPr>
          <p:cNvPr id="5" name="Google Shape;105;p18">
            <a:extLst>
              <a:ext uri="{FF2B5EF4-FFF2-40B4-BE49-F238E27FC236}">
                <a16:creationId xmlns:a16="http://schemas.microsoft.com/office/drawing/2014/main" id="{1FC154CB-88CB-3C45-887F-418466E4BD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0025" y="922284"/>
            <a:ext cx="8675370" cy="3313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※</a:t>
            </a:r>
            <a:r>
              <a:rPr lang="ja-JP" altLang="en-US" b="1">
                <a:solidFill>
                  <a:srgbClr val="FF0000"/>
                </a:solidFill>
              </a:rPr>
              <a:t>事前に事務局配布の環境構築手順にしたがって、インストールを済ませてください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76AD031-650B-B949-86A9-B7590E456417}"/>
              </a:ext>
            </a:extLst>
          </p:cNvPr>
          <p:cNvSpPr/>
          <p:nvPr/>
        </p:nvSpPr>
        <p:spPr>
          <a:xfrm>
            <a:off x="375043" y="2732960"/>
            <a:ext cx="5029200" cy="307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参考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: </a:t>
            </a:r>
            <a:r>
              <a:rPr lang="en" altLang="ja-JP" sz="1100" dirty="0">
                <a:latin typeface="Meiryo UI" panose="020B0604030504040204" pitchFamily="34" charset="-128"/>
                <a:ea typeface="Meiryo UI" panose="020B0604030504040204" pitchFamily="34" charset="-128"/>
                <a:hlinkClick r:id="rId2"/>
              </a:rPr>
              <a:t>https://cartman0.hatenablog.com/entry/2016/03/28/170319</a:t>
            </a:r>
            <a:endParaRPr lang="en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Google Shape;99;p18">
            <a:extLst>
              <a:ext uri="{FF2B5EF4-FFF2-40B4-BE49-F238E27FC236}">
                <a16:creationId xmlns:a16="http://schemas.microsoft.com/office/drawing/2014/main" id="{5D5170AA-37FB-4C46-B905-C88044F3F3D1}"/>
              </a:ext>
            </a:extLst>
          </p:cNvPr>
          <p:cNvSpPr txBox="1"/>
          <p:nvPr/>
        </p:nvSpPr>
        <p:spPr>
          <a:xfrm>
            <a:off x="290518" y="1341642"/>
            <a:ext cx="5684910" cy="26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ja-JP"/>
            </a:defPPr>
            <a:lvl1pPr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>
                <a:solidFill>
                  <a:schemeClr val="accent2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defRPr>
            </a:lvl1pPr>
          </a:lstStyle>
          <a:p>
            <a:r>
              <a:rPr lang="en-US" altLang="ja-JP" sz="1800" dirty="0">
                <a:sym typeface="Verdana"/>
              </a:rPr>
              <a:t>4. </a:t>
            </a:r>
            <a:r>
              <a:rPr lang="ja-JP" altLang="en-US" sz="1800">
                <a:sym typeface="Verdana"/>
              </a:rPr>
              <a:t>おまけ</a:t>
            </a:r>
            <a:endParaRPr sz="1800" dirty="0">
              <a:sym typeface="Verdana"/>
            </a:endParaRPr>
          </a:p>
        </p:txBody>
      </p:sp>
      <p:cxnSp>
        <p:nvCxnSpPr>
          <p:cNvPr id="19" name="Google Shape;100;p18">
            <a:extLst>
              <a:ext uri="{FF2B5EF4-FFF2-40B4-BE49-F238E27FC236}">
                <a16:creationId xmlns:a16="http://schemas.microsoft.com/office/drawing/2014/main" id="{413AC8D3-68CD-0940-B6FB-C4EAAE3B5561}"/>
              </a:ext>
            </a:extLst>
          </p:cNvPr>
          <p:cNvCxnSpPr/>
          <p:nvPr/>
        </p:nvCxnSpPr>
        <p:spPr>
          <a:xfrm>
            <a:off x="341598" y="1630629"/>
            <a:ext cx="3257489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30F7D594-14D5-8444-9ED6-150E34046885}"/>
              </a:ext>
            </a:extLst>
          </p:cNvPr>
          <p:cNvSpPr/>
          <p:nvPr/>
        </p:nvSpPr>
        <p:spPr>
          <a:xfrm>
            <a:off x="354865" y="1835630"/>
            <a:ext cx="407950" cy="34775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endParaRPr kumimoji="1" lang="ja-JP" altLang="en-US" sz="140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" name="Google Shape;105;p18">
            <a:extLst>
              <a:ext uri="{FF2B5EF4-FFF2-40B4-BE49-F238E27FC236}">
                <a16:creationId xmlns:a16="http://schemas.microsoft.com/office/drawing/2014/main" id="{F0421393-BC6A-5048-B291-AE7F011946CD}"/>
              </a:ext>
            </a:extLst>
          </p:cNvPr>
          <p:cNvSpPr txBox="1">
            <a:spLocks/>
          </p:cNvSpPr>
          <p:nvPr/>
        </p:nvSpPr>
        <p:spPr>
          <a:xfrm>
            <a:off x="625148" y="1864881"/>
            <a:ext cx="3613623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400" dirty="0" err="1">
                <a:solidFill>
                  <a:schemeClr val="accent2">
                    <a:lumMod val="50000"/>
                  </a:schemeClr>
                </a:solidFill>
              </a:rPr>
              <a:t>Jupyter</a:t>
            </a:r>
            <a:r>
              <a:rPr lang="en-US" altLang="ja-JP" sz="1400" dirty="0">
                <a:solidFill>
                  <a:schemeClr val="accent2">
                    <a:lumMod val="50000"/>
                  </a:schemeClr>
                </a:solidFill>
              </a:rPr>
              <a:t> Notebook</a:t>
            </a:r>
            <a:r>
              <a:rPr lang="ja-JP" altLang="en-US" sz="1400">
                <a:solidFill>
                  <a:schemeClr val="accent2">
                    <a:lumMod val="50000"/>
                  </a:schemeClr>
                </a:solidFill>
              </a:rPr>
              <a:t>の拡張機能について</a:t>
            </a:r>
          </a:p>
        </p:txBody>
      </p:sp>
      <p:sp>
        <p:nvSpPr>
          <p:cNvPr id="23" name="Google Shape;105;p18">
            <a:extLst>
              <a:ext uri="{FF2B5EF4-FFF2-40B4-BE49-F238E27FC236}">
                <a16:creationId xmlns:a16="http://schemas.microsoft.com/office/drawing/2014/main" id="{8981D020-A195-984D-8443-DA60DADB34ED}"/>
              </a:ext>
            </a:extLst>
          </p:cNvPr>
          <p:cNvSpPr txBox="1">
            <a:spLocks/>
          </p:cNvSpPr>
          <p:nvPr/>
        </p:nvSpPr>
        <p:spPr>
          <a:xfrm>
            <a:off x="392950" y="2326148"/>
            <a:ext cx="5819776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400"/>
              <a:t>例えば、ノートに目次機能をつけることができる。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66CD3CC-7A75-8A40-B13B-FD737202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54" y="1927932"/>
            <a:ext cx="3265899" cy="910732"/>
          </a:xfrm>
          <a:prstGeom prst="rect">
            <a:avLst/>
          </a:prstGeom>
        </p:spPr>
      </p:pic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FD6D08EC-298E-E44E-9852-D175B79C9886}"/>
              </a:ext>
            </a:extLst>
          </p:cNvPr>
          <p:cNvSpPr/>
          <p:nvPr/>
        </p:nvSpPr>
        <p:spPr>
          <a:xfrm>
            <a:off x="341598" y="3246711"/>
            <a:ext cx="407950" cy="34775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endParaRPr kumimoji="1" lang="ja-JP" altLang="en-US" sz="140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5" name="Google Shape;105;p18">
            <a:extLst>
              <a:ext uri="{FF2B5EF4-FFF2-40B4-BE49-F238E27FC236}">
                <a16:creationId xmlns:a16="http://schemas.microsoft.com/office/drawing/2014/main" id="{6A264114-E3F3-6E48-9274-17304C66DA0A}"/>
              </a:ext>
            </a:extLst>
          </p:cNvPr>
          <p:cNvSpPr txBox="1">
            <a:spLocks/>
          </p:cNvSpPr>
          <p:nvPr/>
        </p:nvSpPr>
        <p:spPr>
          <a:xfrm>
            <a:off x="611881" y="3275962"/>
            <a:ext cx="3613623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ja-JP" sz="1400" dirty="0">
                <a:solidFill>
                  <a:schemeClr val="accent2">
                    <a:lumMod val="50000"/>
                  </a:schemeClr>
                </a:solidFill>
              </a:rPr>
              <a:t>config</a:t>
            </a:r>
            <a:r>
              <a:rPr lang="ja-JP" altLang="en-US" sz="1400">
                <a:solidFill>
                  <a:schemeClr val="accent2">
                    <a:lumMod val="50000"/>
                  </a:schemeClr>
                </a:solidFill>
              </a:rPr>
              <a:t>ファイルの設定について</a:t>
            </a:r>
          </a:p>
        </p:txBody>
      </p:sp>
      <p:sp>
        <p:nvSpPr>
          <p:cNvPr id="26" name="Google Shape;105;p18">
            <a:extLst>
              <a:ext uri="{FF2B5EF4-FFF2-40B4-BE49-F238E27FC236}">
                <a16:creationId xmlns:a16="http://schemas.microsoft.com/office/drawing/2014/main" id="{150B4E17-81CE-D649-857D-DC26984266E9}"/>
              </a:ext>
            </a:extLst>
          </p:cNvPr>
          <p:cNvSpPr txBox="1">
            <a:spLocks/>
          </p:cNvSpPr>
          <p:nvPr/>
        </p:nvSpPr>
        <p:spPr>
          <a:xfrm>
            <a:off x="381187" y="3908659"/>
            <a:ext cx="7041929" cy="2975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b="0" i="0" kern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ja-JP" altLang="en-US" sz="1400"/>
              <a:t>ホームディレクトリ以外にも、コンフィグファイルから、</a:t>
            </a:r>
            <a:r>
              <a:rPr lang="en-US" altLang="ja-JP" sz="1400" dirty="0" err="1"/>
              <a:t>Jupyter</a:t>
            </a:r>
            <a:r>
              <a:rPr lang="ja-JP" altLang="en-US" sz="1400"/>
              <a:t>をカスタマイズできる。例えば、</a:t>
            </a:r>
            <a:endParaRPr lang="en-US" altLang="ja-JP" sz="1400" dirty="0"/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デフォルトで開くブラウザ</a:t>
            </a:r>
            <a:endParaRPr lang="en-US" altLang="ja-JP" sz="1400" dirty="0"/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ポート番号</a:t>
            </a:r>
            <a:endParaRPr lang="en-US" altLang="ja-JP" sz="1400" dirty="0"/>
          </a:p>
          <a:p>
            <a:pPr marL="400050" indent="-285750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ja-JP" altLang="en-US" sz="1400"/>
              <a:t>フォントやテーマの変更</a:t>
            </a:r>
            <a:endParaRPr lang="en-US" altLang="ja-JP" sz="14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2D83F6B-F9BF-EB47-8113-04BF4B9E40B5}"/>
              </a:ext>
            </a:extLst>
          </p:cNvPr>
          <p:cNvSpPr/>
          <p:nvPr/>
        </p:nvSpPr>
        <p:spPr>
          <a:xfrm>
            <a:off x="392950" y="4514313"/>
            <a:ext cx="50292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参考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: </a:t>
            </a:r>
            <a:r>
              <a:rPr lang="en" altLang="ja-JP" sz="1100" dirty="0">
                <a:latin typeface="Meiryo UI" panose="020B0604030504040204" pitchFamily="34" charset="-128"/>
                <a:ea typeface="Meiryo UI" panose="020B0604030504040204" pitchFamily="34" charset="-128"/>
                <a:hlinkClick r:id="rId4"/>
              </a:rPr>
              <a:t>https://qiita.com/ynxx/items/602ba0d8dd546e5e1763</a:t>
            </a:r>
            <a:endParaRPr lang="en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167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BFF"/>
      </a:accent1>
      <a:accent2>
        <a:srgbClr val="75D1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24141</TotalTime>
  <Words>2864</Words>
  <Application>Microsoft Macintosh PowerPoint</Application>
  <PresentationFormat>画面に合わせる (16:9)</PresentationFormat>
  <Paragraphs>442</Paragraphs>
  <Slides>33</Slides>
  <Notes>26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40" baseType="lpstr">
      <vt:lpstr>Meiryo UI</vt:lpstr>
      <vt:lpstr>Meiryo</vt:lpstr>
      <vt:lpstr>游ゴシック</vt:lpstr>
      <vt:lpstr>Arial</vt:lpstr>
      <vt:lpstr>Calibri</vt:lpstr>
      <vt:lpstr>Verdana</vt:lpstr>
      <vt:lpstr>Office テーマ</vt:lpstr>
      <vt:lpstr>イントロ + Python基礎</vt:lpstr>
      <vt:lpstr>はじめに</vt:lpstr>
      <vt:lpstr>はじめに</vt:lpstr>
      <vt:lpstr>はじめに</vt:lpstr>
      <vt:lpstr>Jupyterの設定について</vt:lpstr>
      <vt:lpstr>Jupyterの設定について</vt:lpstr>
      <vt:lpstr>Jupyterの設定について</vt:lpstr>
      <vt:lpstr>Jupyterの設定について</vt:lpstr>
      <vt:lpstr>Jupyterの設定について</vt:lpstr>
      <vt:lpstr>Session01の概観</vt:lpstr>
      <vt:lpstr>無名関数 (lambda式)</vt:lpstr>
      <vt:lpstr>名前空間</vt:lpstr>
      <vt:lpstr>名前空間</vt:lpstr>
      <vt:lpstr>名前空間</vt:lpstr>
      <vt:lpstr>名前空間</vt:lpstr>
      <vt:lpstr>変数スコープに関するリンク</vt:lpstr>
      <vt:lpstr>リスト・タプル・セット・辞書の比較</vt:lpstr>
      <vt:lpstr>内包表記</vt:lpstr>
      <vt:lpstr>スライス・インデックス参照</vt:lpstr>
      <vt:lpstr>クラスとオブジェクト指向とPython</vt:lpstr>
      <vt:lpstr>すべてのクラスの継承を辿ると、"object"に辿り着く</vt:lpstr>
      <vt:lpstr>クラスについて</vt:lpstr>
      <vt:lpstr>クラスについて</vt:lpstr>
      <vt:lpstr>Memberクラスを例に</vt:lpstr>
      <vt:lpstr>Memberクラスを例に</vt:lpstr>
      <vt:lpstr>これまで学んだことの応用例</vt:lpstr>
      <vt:lpstr>これまで学んだことの応用例</vt:lpstr>
      <vt:lpstr>これまで学んだことの応用例</vt:lpstr>
      <vt:lpstr>これまで学んだことの応用例</vt:lpstr>
      <vt:lpstr>これまで学んだことの応用例</vt:lpstr>
      <vt:lpstr>これまで学んだことの応用例</vt:lpstr>
      <vt:lpstr>これまで学んだことの応用例</vt:lpstr>
      <vt:lpstr>これまで学んだことの応用例</vt:lpstr>
    </vt:vector>
  </TitlesOfParts>
  <Manager>村上朝成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村上朝成</dc:creator>
  <cp:keywords/>
  <dc:description/>
  <cp:lastModifiedBy>Murakami, Tomonari</cp:lastModifiedBy>
  <cp:revision>195</cp:revision>
  <cp:lastPrinted>2018-07-15T04:49:03Z</cp:lastPrinted>
  <dcterms:created xsi:type="dcterms:W3CDTF">2018-07-14T19:02:14Z</dcterms:created>
  <dcterms:modified xsi:type="dcterms:W3CDTF">2019-05-16T03:01:53Z</dcterms:modified>
  <cp:category/>
</cp:coreProperties>
</file>